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Montserrat"/>
      <p:regular r:id="rId17"/>
      <p:bold r:id="rId18"/>
      <p:italic r:id="rId19"/>
      <p:boldItalic r:id="rId20"/>
    </p:embeddedFont>
    <p:embeddedFont>
      <p:font typeface="Montserrat ExtraBold"/>
      <p:bold r:id="rId21"/>
      <p:italic r:id="rId22"/>
      <p:boldItalic r:id="rId23"/>
    </p:embeddedFont>
    <p:embeddedFont>
      <p:font typeface="Montserrat Light"/>
      <p:regular r:id="rId24"/>
      <p:bold r:id="rId25"/>
      <p:italic r:id="rId26"/>
      <p:boldItalic r:id="rId27"/>
    </p:embeddedFont>
    <p:embeddedFont>
      <p:font typeface="Montserrat SemiBold"/>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2b585774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2b58577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380549bda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380549b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2b585774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2b585774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272ea3f7d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272ea3f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380549bda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380549bd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fd084b345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fd084b34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272ea3f7d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272ea3f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272ea3f7d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272ea3f7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380549bd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380549b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39283622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3928362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3a52db8c6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3a52db8c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3a52db8c6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3a52db8c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38370a97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38370a9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272ea3f7d_0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272ea3f7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descr="A close 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3" name="Google Shape;53;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54" name="Google Shape;54;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ecIjxKKYFrXluQzGy8Pfn4l1vXnwNwKGwCBv1_jEA5Y/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hyperlink" Target="http://www.nvdispense.com/wp-content/uploads/2020/04/Proposed-Policies-Social-Distancing-Nevada-Made-Marijuana-SAM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vdispense.com/wp-content/uploads/2020/04/Curbside-Waitlist.Me-SOP-04.15.2020-SAMPLE.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mailto:riana@nvdispens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nvdispense.com/health-and-safety"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hyperlink" Target="https://www.cdc.gov/coronavirus/2019-ncov/prevent-getting-sick/diy-cloth-face-covering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3173"/>
        </a:solid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5146063" y="5406202"/>
            <a:ext cx="1899877" cy="706249"/>
          </a:xfrm>
          <a:prstGeom prst="rect">
            <a:avLst/>
          </a:prstGeom>
          <a:noFill/>
          <a:ln>
            <a:noFill/>
          </a:ln>
        </p:spPr>
      </p:pic>
      <p:sp>
        <p:nvSpPr>
          <p:cNvPr id="62" name="Google Shape;62;p14"/>
          <p:cNvSpPr txBox="1"/>
          <p:nvPr/>
        </p:nvSpPr>
        <p:spPr>
          <a:xfrm>
            <a:off x="0" y="1207225"/>
            <a:ext cx="12192000" cy="15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0">
                <a:solidFill>
                  <a:srgbClr val="FFFFFF"/>
                </a:solidFill>
                <a:latin typeface="Montserrat Light"/>
                <a:ea typeface="Montserrat Light"/>
                <a:cs typeface="Montserrat Light"/>
                <a:sym typeface="Montserrat Light"/>
              </a:rPr>
              <a:t>SELL SMART</a:t>
            </a:r>
            <a:endParaRPr sz="8000">
              <a:solidFill>
                <a:srgbClr val="FFFFFF"/>
              </a:solidFill>
              <a:latin typeface="Montserrat ExtraBold"/>
              <a:ea typeface="Montserrat ExtraBold"/>
              <a:cs typeface="Montserrat ExtraBold"/>
              <a:sym typeface="Montserrat ExtraBold"/>
            </a:endParaRPr>
          </a:p>
        </p:txBody>
      </p:sp>
      <p:sp>
        <p:nvSpPr>
          <p:cNvPr id="63" name="Google Shape;63;p14"/>
          <p:cNvSpPr/>
          <p:nvPr/>
        </p:nvSpPr>
        <p:spPr>
          <a:xfrm>
            <a:off x="3106250" y="2750275"/>
            <a:ext cx="5974500" cy="778200"/>
          </a:xfrm>
          <a:prstGeom prst="rect">
            <a:avLst/>
          </a:prstGeom>
          <a:solidFill>
            <a:srgbClr val="DFD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13" y="2149450"/>
            <a:ext cx="12192000" cy="15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0" b="1">
                <a:solidFill>
                  <a:srgbClr val="FFFFFF"/>
                </a:solidFill>
                <a:latin typeface="Montserrat"/>
                <a:ea typeface="Montserrat"/>
                <a:cs typeface="Montserrat"/>
                <a:sym typeface="Montserrat"/>
              </a:rPr>
              <a:t>STAY SAFE</a:t>
            </a:r>
            <a:endParaRPr sz="8000" b="1">
              <a:solidFill>
                <a:srgbClr val="FFFFFF"/>
              </a:solidFill>
              <a:latin typeface="Montserrat"/>
              <a:ea typeface="Montserrat"/>
              <a:cs typeface="Montserrat"/>
              <a:sym typeface="Montserrat"/>
            </a:endParaRPr>
          </a:p>
        </p:txBody>
      </p:sp>
      <p:sp>
        <p:nvSpPr>
          <p:cNvPr id="65" name="Google Shape;65;p14"/>
          <p:cNvSpPr txBox="1"/>
          <p:nvPr/>
        </p:nvSpPr>
        <p:spPr>
          <a:xfrm>
            <a:off x="-137750" y="3957750"/>
            <a:ext cx="12192000" cy="15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Montserrat Light"/>
                <a:ea typeface="Montserrat Light"/>
                <a:cs typeface="Montserrat Light"/>
                <a:sym typeface="Montserrat Light"/>
              </a:rPr>
              <a:t>Preparing to Open</a:t>
            </a:r>
            <a:endParaRPr sz="30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body" idx="4294967295"/>
          </p:nvPr>
        </p:nvSpPr>
        <p:spPr>
          <a:xfrm>
            <a:off x="788700" y="1733500"/>
            <a:ext cx="10774500" cy="4739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n-US" sz="2000">
                <a:solidFill>
                  <a:srgbClr val="000000"/>
                </a:solidFill>
                <a:latin typeface="Montserrat SemiBold"/>
                <a:ea typeface="Montserrat SemiBold"/>
                <a:cs typeface="Montserrat SemiBold"/>
                <a:sym typeface="Montserrat SemiBold"/>
              </a:rPr>
              <a:t>Training curriculum adapting CDC Guidelines to practical application in dispensaries while adhering to Nevada Administrative Code has been made available to Nevada dispensaries and is available for review.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2100"/>
              </a:spcAft>
              <a:buNone/>
            </a:pPr>
            <a:r>
              <a:rPr lang="en-US" sz="2000" u="sng">
                <a:solidFill>
                  <a:srgbClr val="383173"/>
                </a:solidFill>
                <a:latin typeface="Montserrat SemiBold"/>
                <a:ea typeface="Montserrat SemiBold"/>
                <a:cs typeface="Montserrat SemiBold"/>
                <a:sym typeface="Montserrat SemiBold"/>
                <a:hlinkClick r:id="rId3"/>
              </a:rPr>
              <a:t>Click here or below to view and download the Employee Training</a:t>
            </a:r>
            <a:r>
              <a:rPr lang="en-US" sz="2000">
                <a:solidFill>
                  <a:srgbClr val="000000"/>
                </a:solidFill>
                <a:latin typeface="Montserrat SemiBold"/>
                <a:ea typeface="Montserrat SemiBold"/>
                <a:cs typeface="Montserrat SemiBold"/>
                <a:sym typeface="Montserrat SemiBold"/>
              </a:rPr>
              <a:t>.</a:t>
            </a:r>
            <a:endParaRPr sz="2000">
              <a:solidFill>
                <a:srgbClr val="000000"/>
              </a:solidFill>
              <a:latin typeface="Montserrat SemiBold"/>
              <a:ea typeface="Montserrat SemiBold"/>
              <a:cs typeface="Montserrat SemiBold"/>
              <a:sym typeface="Montserrat SemiBold"/>
            </a:endParaRPr>
          </a:p>
        </p:txBody>
      </p:sp>
      <p:grpSp>
        <p:nvGrpSpPr>
          <p:cNvPr id="161" name="Google Shape;161;p23"/>
          <p:cNvGrpSpPr/>
          <p:nvPr/>
        </p:nvGrpSpPr>
        <p:grpSpPr>
          <a:xfrm>
            <a:off x="-25" y="0"/>
            <a:ext cx="12192000" cy="832200"/>
            <a:chOff x="-25" y="0"/>
            <a:chExt cx="12192000" cy="832200"/>
          </a:xfrm>
        </p:grpSpPr>
        <p:sp>
          <p:nvSpPr>
            <p:cNvPr id="162" name="Google Shape;162;p23"/>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3"/>
            <p:cNvPicPr preferRelativeResize="0"/>
            <p:nvPr/>
          </p:nvPicPr>
          <p:blipFill>
            <a:blip r:embed="rId4">
              <a:alphaModFix/>
            </a:blip>
            <a:stretch>
              <a:fillRect/>
            </a:stretch>
          </p:blipFill>
          <p:spPr>
            <a:xfrm>
              <a:off x="271946" y="173176"/>
              <a:ext cx="1306978" cy="485850"/>
            </a:xfrm>
            <a:prstGeom prst="rect">
              <a:avLst/>
            </a:prstGeom>
            <a:noFill/>
            <a:ln>
              <a:noFill/>
            </a:ln>
          </p:spPr>
        </p:pic>
        <p:sp>
          <p:nvSpPr>
            <p:cNvPr id="164" name="Google Shape;164;p23"/>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165" name="Google Shape;165;p23"/>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Montserrat Light"/>
                <a:ea typeface="Montserrat Light"/>
                <a:cs typeface="Montserrat Light"/>
                <a:sym typeface="Montserrat Light"/>
              </a:rPr>
              <a:t>Training Employees</a:t>
            </a: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Clr>
                <a:schemeClr val="dk1"/>
              </a:buClr>
              <a:buSzPts val="1100"/>
              <a:buFont typeface="Arial"/>
              <a:buNone/>
            </a:pP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400">
              <a:latin typeface="Montserrat Light"/>
              <a:ea typeface="Montserrat Light"/>
              <a:cs typeface="Montserrat Light"/>
              <a:sym typeface="Montserrat Light"/>
            </a:endParaRPr>
          </a:p>
        </p:txBody>
      </p:sp>
      <p:pic>
        <p:nvPicPr>
          <p:cNvPr id="166" name="Google Shape;166;p23">
            <a:hlinkClick r:id="rId3"/>
          </p:cNvPr>
          <p:cNvPicPr preferRelativeResize="0"/>
          <p:nvPr/>
        </p:nvPicPr>
        <p:blipFill>
          <a:blip r:embed="rId5">
            <a:alphaModFix/>
          </a:blip>
          <a:stretch>
            <a:fillRect/>
          </a:stretch>
        </p:blipFill>
        <p:spPr>
          <a:xfrm>
            <a:off x="3625550" y="3526450"/>
            <a:ext cx="4940899" cy="27758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p:nvPr/>
        </p:nvSpPr>
        <p:spPr>
          <a:xfrm>
            <a:off x="6221350" y="1919600"/>
            <a:ext cx="5181900" cy="4191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None/>
            </a:pPr>
            <a:endParaRPr sz="2000" i="0" u="none" strike="noStrike" cap="none">
              <a:solidFill>
                <a:schemeClr val="dk1"/>
              </a:solidFill>
              <a:latin typeface="Montserrat SemiBold"/>
              <a:ea typeface="Montserrat SemiBold"/>
              <a:cs typeface="Montserrat SemiBold"/>
              <a:sym typeface="Montserrat SemiBold"/>
            </a:endParaRPr>
          </a:p>
        </p:txBody>
      </p:sp>
      <p:grpSp>
        <p:nvGrpSpPr>
          <p:cNvPr id="172" name="Google Shape;172;p24"/>
          <p:cNvGrpSpPr/>
          <p:nvPr/>
        </p:nvGrpSpPr>
        <p:grpSpPr>
          <a:xfrm>
            <a:off x="-25" y="0"/>
            <a:ext cx="12192000" cy="832200"/>
            <a:chOff x="-25" y="0"/>
            <a:chExt cx="12192000" cy="832200"/>
          </a:xfrm>
        </p:grpSpPr>
        <p:sp>
          <p:nvSpPr>
            <p:cNvPr id="173" name="Google Shape;173;p24"/>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4"/>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175" name="Google Shape;175;p24"/>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176" name="Google Shape;176;p24"/>
          <p:cNvSpPr txBox="1">
            <a:spLocks noGrp="1"/>
          </p:cNvSpPr>
          <p:nvPr>
            <p:ph type="body" idx="4294967295"/>
          </p:nvPr>
        </p:nvSpPr>
        <p:spPr>
          <a:xfrm>
            <a:off x="468775" y="1919600"/>
            <a:ext cx="5501700" cy="4728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100"/>
              <a:buFont typeface="Arial"/>
              <a:buNone/>
            </a:pPr>
            <a:r>
              <a:rPr lang="en-US" sz="2000">
                <a:solidFill>
                  <a:schemeClr val="dk1"/>
                </a:solidFill>
                <a:latin typeface="Montserrat SemiBold"/>
                <a:ea typeface="Montserrat SemiBold"/>
                <a:cs typeface="Montserrat SemiBold"/>
                <a:sym typeface="Montserrat SemiBold"/>
              </a:rPr>
              <a:t>Customer places order online or over the telephone. </a:t>
            </a: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Clr>
                <a:schemeClr val="dk1"/>
              </a:buClr>
              <a:buSzPts val="1100"/>
              <a:buFont typeface="Arial"/>
              <a:buNone/>
            </a:pP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Clr>
                <a:schemeClr val="dk1"/>
              </a:buClr>
              <a:buSzPts val="1100"/>
              <a:buFont typeface="Arial"/>
              <a:buNone/>
            </a:pPr>
            <a:r>
              <a:rPr lang="en-US" sz="2000">
                <a:solidFill>
                  <a:schemeClr val="dk1"/>
                </a:solidFill>
                <a:latin typeface="Montserrat SemiBold"/>
                <a:ea typeface="Montserrat SemiBold"/>
                <a:cs typeface="Montserrat SemiBold"/>
                <a:sym typeface="Montserrat SemiBold"/>
              </a:rPr>
              <a:t>Dispensary provides a window of when to arrive to pick-up product. </a:t>
            </a: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Clr>
                <a:schemeClr val="dk1"/>
              </a:buClr>
              <a:buSzPts val="1100"/>
              <a:buFont typeface="Arial"/>
              <a:buNone/>
            </a:pP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Clr>
                <a:schemeClr val="dk1"/>
              </a:buClr>
              <a:buSzPts val="1100"/>
              <a:buFont typeface="Arial"/>
              <a:buNone/>
            </a:pPr>
            <a:r>
              <a:rPr lang="en-US" sz="2000">
                <a:solidFill>
                  <a:schemeClr val="dk1"/>
                </a:solidFill>
                <a:latin typeface="Montserrat SemiBold"/>
                <a:ea typeface="Montserrat SemiBold"/>
                <a:cs typeface="Montserrat SemiBold"/>
                <a:sym typeface="Montserrat SemiBold"/>
              </a:rPr>
              <a:t>Dispensaries do not allow lines to form around outside of building and only allow as many people in the store as will allow for 6 foot separations. </a:t>
            </a: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Clr>
                <a:schemeClr val="dk1"/>
              </a:buClr>
              <a:buSzPts val="1100"/>
              <a:buFont typeface="Arial"/>
              <a:buNone/>
            </a:pP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a:solidFill>
                  <a:schemeClr val="dk1"/>
                </a:solidFill>
                <a:latin typeface="Montserrat SemiBold"/>
                <a:ea typeface="Montserrat SemiBold"/>
                <a:cs typeface="Montserrat SemiBold"/>
                <a:sym typeface="Montserrat SemiBold"/>
              </a:rPr>
              <a:t>Point of Sale stations that are being used are 6 feet apart. </a:t>
            </a:r>
            <a:endParaRPr sz="2000">
              <a:solidFill>
                <a:srgbClr val="000000"/>
              </a:solidFill>
              <a:latin typeface="Montserrat SemiBold"/>
              <a:ea typeface="Montserrat SemiBold"/>
              <a:cs typeface="Montserrat SemiBold"/>
              <a:sym typeface="Montserrat SemiBold"/>
            </a:endParaRPr>
          </a:p>
        </p:txBody>
      </p:sp>
      <p:sp>
        <p:nvSpPr>
          <p:cNvPr id="177" name="Google Shape;177;p24"/>
          <p:cNvSpPr txBox="1"/>
          <p:nvPr/>
        </p:nvSpPr>
        <p:spPr>
          <a:xfrm>
            <a:off x="6221350" y="1919600"/>
            <a:ext cx="5428500" cy="493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0"/>
              </a:spcAft>
              <a:buClr>
                <a:schemeClr val="dk1"/>
              </a:buClr>
              <a:buSzPts val="1100"/>
              <a:buFont typeface="Arial"/>
              <a:buNone/>
            </a:pPr>
            <a:r>
              <a:rPr lang="en-US" sz="2000">
                <a:solidFill>
                  <a:schemeClr val="dk1"/>
                </a:solidFill>
                <a:latin typeface="Montserrat SemiBold"/>
                <a:ea typeface="Montserrat SemiBold"/>
                <a:cs typeface="Montserrat SemiBold"/>
                <a:sym typeface="Montserrat SemiBold"/>
              </a:rPr>
              <a:t>Additional procedures to prevent the spread of COVID-19 previously discussed.</a:t>
            </a: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a:p>
          <a:p>
            <a:pPr marL="0" lvl="0" indent="0" algn="just" rtl="0">
              <a:lnSpc>
                <a:spcPct val="90000"/>
              </a:lnSpc>
              <a:spcBef>
                <a:spcPts val="0"/>
              </a:spcBef>
              <a:spcAft>
                <a:spcPts val="0"/>
              </a:spcAft>
              <a:buNone/>
            </a:pPr>
            <a:r>
              <a:rPr lang="en-US" sz="2000" u="sng">
                <a:solidFill>
                  <a:srgbClr val="383173"/>
                </a:solidFill>
                <a:latin typeface="Montserrat SemiBold"/>
                <a:ea typeface="Montserrat SemiBold"/>
                <a:cs typeface="Montserrat SemiBold"/>
                <a:sym typeface="Montserrat SemiBold"/>
                <a:hlinkClick r:id="rId4"/>
              </a:rPr>
              <a:t>Click here</a:t>
            </a:r>
            <a:r>
              <a:rPr lang="en-US" sz="2000">
                <a:solidFill>
                  <a:srgbClr val="383173"/>
                </a:solidFill>
                <a:latin typeface="Montserrat SemiBold"/>
                <a:ea typeface="Montserrat SemiBold"/>
                <a:cs typeface="Montserrat SemiBold"/>
                <a:sym typeface="Montserrat SemiBold"/>
              </a:rPr>
              <a:t> </a:t>
            </a:r>
            <a:r>
              <a:rPr lang="en-US" sz="2000">
                <a:solidFill>
                  <a:schemeClr val="dk1"/>
                </a:solidFill>
                <a:latin typeface="Montserrat SemiBold"/>
                <a:ea typeface="Montserrat SemiBold"/>
                <a:cs typeface="Montserrat SemiBold"/>
                <a:sym typeface="Montserrat SemiBold"/>
              </a:rPr>
              <a:t>or below for a sample SOP. </a:t>
            </a:r>
            <a:endParaRPr sz="2000">
              <a:solidFill>
                <a:schemeClr val="dk1"/>
              </a:solidFill>
              <a:highlight>
                <a:srgbClr val="FFFF00"/>
              </a:highlight>
              <a:latin typeface="Montserrat SemiBold"/>
              <a:ea typeface="Montserrat SemiBold"/>
              <a:cs typeface="Montserrat SemiBold"/>
              <a:sym typeface="Montserrat SemiBold"/>
            </a:endParaRPr>
          </a:p>
        </p:txBody>
      </p:sp>
      <p:sp>
        <p:nvSpPr>
          <p:cNvPr id="178" name="Google Shape;178;p24"/>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Montserrat Light"/>
                <a:ea typeface="Montserrat Light"/>
                <a:cs typeface="Montserrat Light"/>
                <a:sym typeface="Montserrat Light"/>
              </a:rPr>
              <a:t>Express Pickup by Appointment Only</a:t>
            </a: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Clr>
                <a:schemeClr val="dk1"/>
              </a:buClr>
              <a:buSzPts val="1100"/>
              <a:buFont typeface="Arial"/>
              <a:buNone/>
            </a:pP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400">
              <a:latin typeface="Montserrat Light"/>
              <a:ea typeface="Montserrat Light"/>
              <a:cs typeface="Montserrat Light"/>
              <a:sym typeface="Montserrat Light"/>
            </a:endParaRPr>
          </a:p>
        </p:txBody>
      </p:sp>
      <p:pic>
        <p:nvPicPr>
          <p:cNvPr id="179" name="Google Shape;179;p24">
            <a:hlinkClick r:id="rId4"/>
          </p:cNvPr>
          <p:cNvPicPr preferRelativeResize="0"/>
          <p:nvPr/>
        </p:nvPicPr>
        <p:blipFill>
          <a:blip r:embed="rId5">
            <a:alphaModFix/>
          </a:blip>
          <a:stretch>
            <a:fillRect/>
          </a:stretch>
        </p:blipFill>
        <p:spPr>
          <a:xfrm>
            <a:off x="7897913" y="3588419"/>
            <a:ext cx="2075375" cy="27512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p:nvPr/>
        </p:nvSpPr>
        <p:spPr>
          <a:xfrm>
            <a:off x="390450" y="972275"/>
            <a:ext cx="11411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Montserrat Light"/>
                <a:ea typeface="Montserrat Light"/>
                <a:cs typeface="Montserrat Light"/>
                <a:sym typeface="Montserrat Light"/>
              </a:rPr>
              <a:t>Curbside Accommodations</a:t>
            </a:r>
            <a:r>
              <a:rPr lang="en-US" sz="2400">
                <a:highlight>
                  <a:srgbClr val="FFFF00"/>
                </a:highlight>
                <a:latin typeface="Montserrat Light"/>
                <a:ea typeface="Montserrat Light"/>
                <a:cs typeface="Montserrat Light"/>
                <a:sym typeface="Montserrat Light"/>
              </a:rPr>
              <a:t>	</a:t>
            </a:r>
            <a:endParaRPr sz="2400">
              <a:highlight>
                <a:srgbClr val="FFFF00"/>
              </a:highlight>
              <a:latin typeface="Montserrat Light"/>
              <a:ea typeface="Montserrat Light"/>
              <a:cs typeface="Montserrat Light"/>
              <a:sym typeface="Montserrat Light"/>
            </a:endParaRPr>
          </a:p>
        </p:txBody>
      </p:sp>
      <p:sp>
        <p:nvSpPr>
          <p:cNvPr id="185" name="Google Shape;185;p25"/>
          <p:cNvSpPr txBox="1">
            <a:spLocks noGrp="1"/>
          </p:cNvSpPr>
          <p:nvPr>
            <p:ph type="body" idx="4294967295"/>
          </p:nvPr>
        </p:nvSpPr>
        <p:spPr>
          <a:xfrm>
            <a:off x="468775" y="1581250"/>
            <a:ext cx="5501700" cy="5052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2000" dirty="0">
                <a:solidFill>
                  <a:srgbClr val="000000"/>
                </a:solidFill>
                <a:latin typeface="Montserrat SemiBold"/>
                <a:ea typeface="Montserrat SemiBold"/>
                <a:cs typeface="Montserrat SemiBold"/>
                <a:sym typeface="Montserrat SemiBold"/>
              </a:rPr>
              <a:t>Include a vehicle in definition of private residence and allow delivery on dispensary parking lot. </a:t>
            </a: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dirty="0">
                <a:solidFill>
                  <a:srgbClr val="000000"/>
                </a:solidFill>
                <a:latin typeface="Montserrat SemiBold"/>
                <a:ea typeface="Montserrat SemiBold"/>
                <a:cs typeface="Montserrat SemiBold"/>
                <a:sym typeface="Montserrat SemiBold"/>
              </a:rPr>
              <a:t>Implement queuing system (ex. waitlist me app)</a:t>
            </a: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dirty="0">
                <a:solidFill>
                  <a:srgbClr val="000000"/>
                </a:solidFill>
                <a:latin typeface="Montserrat SemiBold"/>
                <a:ea typeface="Montserrat SemiBold"/>
                <a:cs typeface="Montserrat SemiBold"/>
                <a:sym typeface="Montserrat SemiBold"/>
              </a:rPr>
              <a:t>This method is as sanitary as home delivery and allows more transparency and control. </a:t>
            </a: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dirty="0">
                <a:solidFill>
                  <a:srgbClr val="000000"/>
                </a:solidFill>
                <a:latin typeface="Montserrat SemiBold"/>
                <a:ea typeface="Montserrat SemiBold"/>
                <a:cs typeface="Montserrat SemiBold"/>
                <a:sym typeface="Montserrat SemiBold"/>
              </a:rPr>
              <a:t>Procedures to Prevent Spread of COVID-19:</a:t>
            </a:r>
            <a:endParaRPr sz="2000" dirty="0">
              <a:solidFill>
                <a:srgbClr val="000000"/>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rgbClr val="000000"/>
              </a:buClr>
              <a:buSzPts val="2000"/>
              <a:buFont typeface="Montserrat SemiBold"/>
              <a:buChar char="●"/>
            </a:pPr>
            <a:r>
              <a:rPr lang="en-US" sz="2000" dirty="0">
                <a:solidFill>
                  <a:srgbClr val="000000"/>
                </a:solidFill>
                <a:latin typeface="Montserrat SemiBold"/>
                <a:ea typeface="Montserrat SemiBold"/>
                <a:cs typeface="Montserrat SemiBold"/>
                <a:sym typeface="Montserrat SemiBold"/>
              </a:rPr>
              <a:t>Customers do not exit their vehicle.</a:t>
            </a:r>
            <a:endParaRPr sz="2000" dirty="0">
              <a:solidFill>
                <a:srgbClr val="000000"/>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rgbClr val="000000"/>
              </a:buClr>
              <a:buSzPts val="2000"/>
              <a:buFont typeface="Montserrat SemiBold"/>
              <a:buChar char="●"/>
            </a:pPr>
            <a:r>
              <a:rPr lang="en-US" sz="2000" dirty="0">
                <a:solidFill>
                  <a:srgbClr val="000000"/>
                </a:solidFill>
                <a:latin typeface="Montserrat SemiBold"/>
                <a:ea typeface="Montserrat SemiBold"/>
                <a:cs typeface="Montserrat SemiBold"/>
                <a:sym typeface="Montserrat SemiBold"/>
              </a:rPr>
              <a:t>Security is stationed outside the store during open hours to ensure people do not congregate outside.</a:t>
            </a:r>
            <a:endParaRPr sz="2000" dirty="0">
              <a:solidFill>
                <a:srgbClr val="000000"/>
              </a:solidFill>
              <a:latin typeface="Montserrat SemiBold"/>
              <a:ea typeface="Montserrat SemiBold"/>
              <a:cs typeface="Montserrat SemiBold"/>
              <a:sym typeface="Montserrat SemiBold"/>
            </a:endParaRPr>
          </a:p>
          <a:p>
            <a:pPr marL="457200" lvl="0" indent="0" algn="just" rtl="0">
              <a:lnSpc>
                <a:spcPct val="90000"/>
              </a:lnSpc>
              <a:spcBef>
                <a:spcPts val="0"/>
              </a:spcBef>
              <a:spcAft>
                <a:spcPts val="0"/>
              </a:spcAft>
              <a:buNone/>
            </a:pPr>
            <a:endParaRPr sz="2000" dirty="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dirty="0">
              <a:solidFill>
                <a:srgbClr val="000000"/>
              </a:solidFill>
              <a:latin typeface="Montserrat SemiBold"/>
              <a:ea typeface="Montserrat SemiBold"/>
              <a:cs typeface="Montserrat SemiBold"/>
              <a:sym typeface="Montserrat SemiBold"/>
            </a:endParaRPr>
          </a:p>
        </p:txBody>
      </p:sp>
      <p:sp>
        <p:nvSpPr>
          <p:cNvPr id="186" name="Google Shape;186;p25"/>
          <p:cNvSpPr txBox="1"/>
          <p:nvPr/>
        </p:nvSpPr>
        <p:spPr>
          <a:xfrm>
            <a:off x="6221350" y="1581250"/>
            <a:ext cx="5428500" cy="5276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2000" dirty="0">
                <a:solidFill>
                  <a:schemeClr val="dk1"/>
                </a:solidFill>
                <a:latin typeface="Montserrat SemiBold"/>
                <a:ea typeface="Montserrat SemiBold"/>
                <a:cs typeface="Montserrat SemiBold"/>
                <a:sym typeface="Montserrat SemiBold"/>
              </a:rPr>
              <a:t>Additional Procedures to Prevent Spread of COVID-19 previously discussed. </a:t>
            </a:r>
            <a:endParaRPr sz="2000" dirty="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dirty="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dirty="0">
                <a:solidFill>
                  <a:schemeClr val="dk1"/>
                </a:solidFill>
                <a:latin typeface="Montserrat SemiBold"/>
                <a:ea typeface="Montserrat SemiBold"/>
                <a:cs typeface="Montserrat SemiBold"/>
                <a:sym typeface="Montserrat SemiBold"/>
              </a:rPr>
              <a:t>Example operating procedure here. Example only, would need to be adapted by each store (</a:t>
            </a:r>
            <a:r>
              <a:rPr lang="en-US" sz="2000" u="sng" dirty="0">
                <a:solidFill>
                  <a:srgbClr val="383173"/>
                </a:solidFill>
                <a:latin typeface="Montserrat SemiBold"/>
                <a:ea typeface="Montserrat SemiBold"/>
                <a:cs typeface="Montserrat SemiBold"/>
                <a:sym typeface="Montserrat SemiBold"/>
                <a:hlinkClick r:id="rId3"/>
              </a:rPr>
              <a:t>click to view in full</a:t>
            </a:r>
            <a:r>
              <a:rPr lang="en-US" sz="2000" dirty="0">
                <a:solidFill>
                  <a:srgbClr val="383173"/>
                </a:solidFill>
                <a:latin typeface="Montserrat SemiBold"/>
                <a:ea typeface="Montserrat SemiBold"/>
                <a:cs typeface="Montserrat SemiBold"/>
                <a:sym typeface="Montserrat SemiBold"/>
              </a:rPr>
              <a:t>)</a:t>
            </a:r>
            <a:r>
              <a:rPr lang="en-US" sz="2000" dirty="0">
                <a:solidFill>
                  <a:schemeClr val="dk1"/>
                </a:solidFill>
                <a:latin typeface="Montserrat SemiBold"/>
                <a:ea typeface="Montserrat SemiBold"/>
                <a:cs typeface="Montserrat SemiBold"/>
                <a:sym typeface="Montserrat SemiBold"/>
              </a:rPr>
              <a:t>.</a:t>
            </a:r>
            <a:endParaRPr sz="2000" dirty="0">
              <a:solidFill>
                <a:schemeClr val="dk1"/>
              </a:solidFill>
              <a:highlight>
                <a:srgbClr val="FFFF00"/>
              </a:highlight>
              <a:latin typeface="Montserrat SemiBold"/>
              <a:ea typeface="Montserrat SemiBold"/>
              <a:cs typeface="Montserrat SemiBold"/>
              <a:sym typeface="Montserrat SemiBold"/>
            </a:endParaRPr>
          </a:p>
        </p:txBody>
      </p:sp>
      <p:grpSp>
        <p:nvGrpSpPr>
          <p:cNvPr id="187" name="Google Shape;187;p25"/>
          <p:cNvGrpSpPr/>
          <p:nvPr/>
        </p:nvGrpSpPr>
        <p:grpSpPr>
          <a:xfrm>
            <a:off x="-25" y="0"/>
            <a:ext cx="12192000" cy="832200"/>
            <a:chOff x="-25" y="0"/>
            <a:chExt cx="12192000" cy="832200"/>
          </a:xfrm>
        </p:grpSpPr>
        <p:sp>
          <p:nvSpPr>
            <p:cNvPr id="188" name="Google Shape;188;p25"/>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5"/>
            <p:cNvPicPr preferRelativeResize="0"/>
            <p:nvPr/>
          </p:nvPicPr>
          <p:blipFill>
            <a:blip r:embed="rId4">
              <a:alphaModFix/>
            </a:blip>
            <a:stretch>
              <a:fillRect/>
            </a:stretch>
          </p:blipFill>
          <p:spPr>
            <a:xfrm>
              <a:off x="271946" y="173176"/>
              <a:ext cx="1306978" cy="485850"/>
            </a:xfrm>
            <a:prstGeom prst="rect">
              <a:avLst/>
            </a:prstGeom>
            <a:noFill/>
            <a:ln>
              <a:noFill/>
            </a:ln>
          </p:spPr>
        </p:pic>
        <p:sp>
          <p:nvSpPr>
            <p:cNvPr id="190" name="Google Shape;190;p25"/>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pic>
        <p:nvPicPr>
          <p:cNvPr id="191" name="Google Shape;191;p25"/>
          <p:cNvPicPr preferRelativeResize="0"/>
          <p:nvPr/>
        </p:nvPicPr>
        <p:blipFill>
          <a:blip r:embed="rId5">
            <a:alphaModFix/>
          </a:blip>
          <a:stretch>
            <a:fillRect/>
          </a:stretch>
        </p:blipFill>
        <p:spPr>
          <a:xfrm>
            <a:off x="7907760" y="3915499"/>
            <a:ext cx="2055675" cy="2718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Montserrat Light"/>
                <a:ea typeface="Montserrat Light"/>
                <a:cs typeface="Montserrat Light"/>
                <a:sym typeface="Montserrat Light"/>
              </a:rPr>
              <a:t>Drive-Through	Service	</a:t>
            </a:r>
            <a:endParaRPr sz="2400">
              <a:latin typeface="Montserrat Light"/>
              <a:ea typeface="Montserrat Light"/>
              <a:cs typeface="Montserrat Light"/>
              <a:sym typeface="Montserrat Light"/>
            </a:endParaRPr>
          </a:p>
        </p:txBody>
      </p:sp>
      <p:sp>
        <p:nvSpPr>
          <p:cNvPr id="197" name="Google Shape;197;p26"/>
          <p:cNvSpPr txBox="1">
            <a:spLocks noGrp="1"/>
          </p:cNvSpPr>
          <p:nvPr>
            <p:ph type="body" idx="4294967295"/>
          </p:nvPr>
        </p:nvSpPr>
        <p:spPr>
          <a:xfrm>
            <a:off x="468775" y="1733500"/>
            <a:ext cx="10938000" cy="4782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State regulations do not prevent cannabis establishments from offering drive through services, although some local governments do.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When dispensaries are allowed to reopen, one way to promote social distancing is to allow drive through service.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Clr>
                <a:schemeClr val="dk1"/>
              </a:buClr>
              <a:buSzPts val="1100"/>
              <a:buFont typeface="Arial"/>
              <a:buNone/>
            </a:pPr>
            <a:endParaRPr sz="2000">
              <a:solidFill>
                <a:schemeClr val="dk1"/>
              </a:solidFill>
              <a:latin typeface="Montserrat SemiBold"/>
              <a:ea typeface="Montserrat SemiBold"/>
              <a:cs typeface="Montserrat SemiBold"/>
              <a:sym typeface="Montserrat SemiBold"/>
            </a:endParaRPr>
          </a:p>
          <a:p>
            <a:pPr marL="0" lvl="0" indent="0" algn="l" rtl="0">
              <a:lnSpc>
                <a:spcPct val="90000"/>
              </a:lnSpc>
              <a:spcBef>
                <a:spcPts val="0"/>
              </a:spcBef>
              <a:spcAft>
                <a:spcPts val="0"/>
              </a:spcAft>
              <a:buClr>
                <a:schemeClr val="dk1"/>
              </a:buClr>
              <a:buSzPts val="1100"/>
              <a:buFont typeface="Arial"/>
              <a:buNone/>
            </a:pPr>
            <a:r>
              <a:rPr lang="en-US" sz="2000">
                <a:solidFill>
                  <a:schemeClr val="dk1"/>
                </a:solidFill>
                <a:latin typeface="Montserrat SemiBold"/>
                <a:ea typeface="Montserrat SemiBold"/>
                <a:cs typeface="Montserrat SemiBold"/>
                <a:sym typeface="Montserrat SemiBold"/>
              </a:rPr>
              <a:t>Any dispensary conducting drive-through service must at a minimum:</a:t>
            </a:r>
            <a:endParaRPr sz="2000">
              <a:solidFill>
                <a:schemeClr val="dk1"/>
              </a:solidFill>
              <a:latin typeface="Montserrat SemiBold"/>
              <a:ea typeface="Montserrat SemiBold"/>
              <a:cs typeface="Montserrat SemiBold"/>
              <a:sym typeface="Montserrat SemiBold"/>
            </a:endParaRPr>
          </a:p>
          <a:p>
            <a:pPr marL="457200" lvl="0" indent="457200" algn="just" rtl="0">
              <a:lnSpc>
                <a:spcPct val="90000"/>
              </a:lnSpc>
              <a:spcBef>
                <a:spcPts val="0"/>
              </a:spcBef>
              <a:spcAft>
                <a:spcPts val="0"/>
              </a:spcAft>
              <a:buClr>
                <a:schemeClr val="dk1"/>
              </a:buClr>
              <a:buSzPts val="1100"/>
              <a:buFont typeface="Arial"/>
              <a:buNone/>
            </a:pPr>
            <a:endParaRPr sz="2000">
              <a:solidFill>
                <a:schemeClr val="dk1"/>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chemeClr val="dk1"/>
              </a:buClr>
              <a:buSzPts val="2000"/>
              <a:buFont typeface="Montserrat SemiBold"/>
              <a:buChar char="●"/>
            </a:pPr>
            <a:r>
              <a:rPr lang="en-US" sz="2000">
                <a:solidFill>
                  <a:schemeClr val="dk1"/>
                </a:solidFill>
                <a:latin typeface="Montserrat SemiBold"/>
                <a:ea typeface="Montserrat SemiBold"/>
                <a:cs typeface="Montserrat SemiBold"/>
                <a:sym typeface="Montserrat SemiBold"/>
              </a:rPr>
              <a:t>Utilize sneeze guards at a drive-through window </a:t>
            </a:r>
            <a:endParaRPr sz="2000">
              <a:solidFill>
                <a:schemeClr val="dk1"/>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chemeClr val="dk1"/>
              </a:buClr>
              <a:buSzPts val="2000"/>
              <a:buFont typeface="Montserrat SemiBold"/>
              <a:buChar char="●"/>
            </a:pPr>
            <a:r>
              <a:rPr lang="en-US" sz="2000">
                <a:solidFill>
                  <a:schemeClr val="dk1"/>
                </a:solidFill>
                <a:latin typeface="Montserrat SemiBold"/>
                <a:ea typeface="Montserrat SemiBold"/>
                <a:cs typeface="Montserrat SemiBold"/>
                <a:sym typeface="Montserrat SemiBold"/>
              </a:rPr>
              <a:t>Not allow patrons of the drive-through service to exit their vehicle</a:t>
            </a:r>
            <a:endParaRPr sz="2000">
              <a:solidFill>
                <a:schemeClr val="dk1"/>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chemeClr val="dk1"/>
              </a:buClr>
              <a:buSzPts val="2000"/>
              <a:buFont typeface="Montserrat SemiBold"/>
              <a:buChar char="●"/>
            </a:pPr>
            <a:r>
              <a:rPr lang="en-US" sz="2000">
                <a:solidFill>
                  <a:schemeClr val="dk1"/>
                </a:solidFill>
                <a:latin typeface="Montserrat SemiBold"/>
                <a:ea typeface="Montserrat SemiBold"/>
                <a:cs typeface="Montserrat SemiBold"/>
                <a:sym typeface="Montserrat SemiBold"/>
              </a:rPr>
              <a:t>Implement procedures discussed in “changing operations” slide. </a:t>
            </a: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457200" lvl="0" indent="45720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457200" lvl="0" indent="0" algn="just" rtl="0">
              <a:lnSpc>
                <a:spcPct val="90000"/>
              </a:lnSpc>
              <a:spcBef>
                <a:spcPts val="0"/>
              </a:spcBef>
              <a:spcAft>
                <a:spcPts val="0"/>
              </a:spcAft>
              <a:buNone/>
            </a:pPr>
            <a:endParaRPr sz="2000">
              <a:solidFill>
                <a:srgbClr val="000000"/>
              </a:solidFill>
              <a:highlight>
                <a:srgbClr val="FFFF00"/>
              </a:highlight>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highlight>
                <a:srgbClr val="FFFF00"/>
              </a:highlight>
              <a:latin typeface="Montserrat SemiBold"/>
              <a:ea typeface="Montserrat SemiBold"/>
              <a:cs typeface="Montserrat SemiBold"/>
              <a:sym typeface="Montserrat SemiBold"/>
            </a:endParaRPr>
          </a:p>
        </p:txBody>
      </p:sp>
      <p:sp>
        <p:nvSpPr>
          <p:cNvPr id="198" name="Google Shape;198;p26"/>
          <p:cNvSpPr txBox="1"/>
          <p:nvPr/>
        </p:nvSpPr>
        <p:spPr>
          <a:xfrm>
            <a:off x="6221350" y="1733600"/>
            <a:ext cx="5428500" cy="4782000"/>
          </a:xfrm>
          <a:prstGeom prst="rect">
            <a:avLst/>
          </a:prstGeom>
          <a:noFill/>
          <a:ln>
            <a:noFill/>
          </a:ln>
        </p:spPr>
        <p:txBody>
          <a:bodyPr spcFirstLastPara="1" wrap="square" lIns="91425" tIns="45700" rIns="91425" bIns="45700" anchor="t" anchorCtr="0">
            <a:noAutofit/>
          </a:bodyPr>
          <a:lstStyle/>
          <a:p>
            <a:pPr marL="914400" lvl="0" indent="0" algn="just" rtl="0">
              <a:lnSpc>
                <a:spcPct val="90000"/>
              </a:lnSpc>
              <a:spcBef>
                <a:spcPts val="0"/>
              </a:spcBef>
              <a:spcAft>
                <a:spcPts val="0"/>
              </a:spcAft>
              <a:buClr>
                <a:schemeClr val="dk1"/>
              </a:buClr>
              <a:buSzPts val="1100"/>
              <a:buFont typeface="Arial"/>
              <a:buNone/>
            </a:pPr>
            <a:endParaRPr sz="2000">
              <a:solidFill>
                <a:schemeClr val="dk1"/>
              </a:solidFill>
              <a:latin typeface="Montserrat SemiBold"/>
              <a:ea typeface="Montserrat SemiBold"/>
              <a:cs typeface="Montserrat SemiBold"/>
              <a:sym typeface="Montserrat SemiBold"/>
            </a:endParaRPr>
          </a:p>
        </p:txBody>
      </p:sp>
      <p:grpSp>
        <p:nvGrpSpPr>
          <p:cNvPr id="199" name="Google Shape;199;p26"/>
          <p:cNvGrpSpPr/>
          <p:nvPr/>
        </p:nvGrpSpPr>
        <p:grpSpPr>
          <a:xfrm>
            <a:off x="-25" y="0"/>
            <a:ext cx="12192000" cy="832200"/>
            <a:chOff x="-25" y="0"/>
            <a:chExt cx="12192000" cy="832200"/>
          </a:xfrm>
        </p:grpSpPr>
        <p:sp>
          <p:nvSpPr>
            <p:cNvPr id="200" name="Google Shape;200;p26"/>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26"/>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202" name="Google Shape;202;p26"/>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3173"/>
        </a:solidFill>
        <a:effectLst/>
      </p:bgPr>
    </p:bg>
    <p:spTree>
      <p:nvGrpSpPr>
        <p:cNvPr id="1" name="Shape 206"/>
        <p:cNvGrpSpPr/>
        <p:nvPr/>
      </p:nvGrpSpPr>
      <p:grpSpPr>
        <a:xfrm>
          <a:off x="0" y="0"/>
          <a:ext cx="0" cy="0"/>
          <a:chOff x="0" y="0"/>
          <a:chExt cx="0" cy="0"/>
        </a:xfrm>
      </p:grpSpPr>
      <p:pic>
        <p:nvPicPr>
          <p:cNvPr id="207" name="Google Shape;207;p27"/>
          <p:cNvPicPr preferRelativeResize="0"/>
          <p:nvPr/>
        </p:nvPicPr>
        <p:blipFill>
          <a:blip r:embed="rId3">
            <a:alphaModFix/>
          </a:blip>
          <a:stretch>
            <a:fillRect/>
          </a:stretch>
        </p:blipFill>
        <p:spPr>
          <a:xfrm>
            <a:off x="5146063" y="5406202"/>
            <a:ext cx="1899877" cy="706249"/>
          </a:xfrm>
          <a:prstGeom prst="rect">
            <a:avLst/>
          </a:prstGeom>
          <a:noFill/>
          <a:ln>
            <a:noFill/>
          </a:ln>
        </p:spPr>
      </p:pic>
      <p:sp>
        <p:nvSpPr>
          <p:cNvPr id="208" name="Google Shape;208;p27"/>
          <p:cNvSpPr txBox="1"/>
          <p:nvPr/>
        </p:nvSpPr>
        <p:spPr>
          <a:xfrm>
            <a:off x="0" y="1207225"/>
            <a:ext cx="12192000" cy="15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0">
                <a:solidFill>
                  <a:srgbClr val="FFFFFF"/>
                </a:solidFill>
                <a:latin typeface="Montserrat Light"/>
                <a:ea typeface="Montserrat Light"/>
                <a:cs typeface="Montserrat Light"/>
                <a:sym typeface="Montserrat Light"/>
              </a:rPr>
              <a:t>SELL SMART</a:t>
            </a:r>
            <a:endParaRPr sz="8000">
              <a:solidFill>
                <a:srgbClr val="FFFFFF"/>
              </a:solidFill>
              <a:latin typeface="Montserrat ExtraBold"/>
              <a:ea typeface="Montserrat ExtraBold"/>
              <a:cs typeface="Montserrat ExtraBold"/>
              <a:sym typeface="Montserrat ExtraBold"/>
            </a:endParaRPr>
          </a:p>
        </p:txBody>
      </p:sp>
      <p:sp>
        <p:nvSpPr>
          <p:cNvPr id="209" name="Google Shape;209;p27"/>
          <p:cNvSpPr/>
          <p:nvPr/>
        </p:nvSpPr>
        <p:spPr>
          <a:xfrm>
            <a:off x="3106250" y="2750275"/>
            <a:ext cx="5974500" cy="778200"/>
          </a:xfrm>
          <a:prstGeom prst="rect">
            <a:avLst/>
          </a:prstGeom>
          <a:solidFill>
            <a:srgbClr val="DFD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txBox="1"/>
          <p:nvPr/>
        </p:nvSpPr>
        <p:spPr>
          <a:xfrm>
            <a:off x="13" y="2149450"/>
            <a:ext cx="12192000" cy="15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000" b="1">
                <a:solidFill>
                  <a:srgbClr val="FFFFFF"/>
                </a:solidFill>
                <a:latin typeface="Montserrat"/>
                <a:ea typeface="Montserrat"/>
                <a:cs typeface="Montserrat"/>
                <a:sym typeface="Montserrat"/>
              </a:rPr>
              <a:t>STAY SAFE</a:t>
            </a:r>
            <a:endParaRPr sz="8000" b="1">
              <a:solidFill>
                <a:srgbClr val="FFFFFF"/>
              </a:solidFill>
              <a:latin typeface="Montserrat"/>
              <a:ea typeface="Montserrat"/>
              <a:cs typeface="Montserrat"/>
              <a:sym typeface="Montserrat"/>
            </a:endParaRPr>
          </a:p>
        </p:txBody>
      </p:sp>
      <p:sp>
        <p:nvSpPr>
          <p:cNvPr id="211" name="Google Shape;211;p27"/>
          <p:cNvSpPr txBox="1"/>
          <p:nvPr/>
        </p:nvSpPr>
        <p:spPr>
          <a:xfrm>
            <a:off x="-137750" y="3957750"/>
            <a:ext cx="12192000" cy="15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latin typeface="Montserrat Light"/>
                <a:ea typeface="Montserrat Light"/>
                <a:cs typeface="Montserrat Light"/>
                <a:sym typeface="Montserrat Light"/>
              </a:rPr>
              <a:t>Riana Durrett, Esq.</a:t>
            </a:r>
            <a:br>
              <a:rPr lang="en-US" sz="3000">
                <a:solidFill>
                  <a:srgbClr val="FFFFFF"/>
                </a:solidFill>
                <a:latin typeface="Montserrat Light"/>
                <a:ea typeface="Montserrat Light"/>
                <a:cs typeface="Montserrat Light"/>
                <a:sym typeface="Montserrat Light"/>
              </a:rPr>
            </a:br>
            <a:r>
              <a:rPr lang="en-US" sz="3000" u="sng">
                <a:solidFill>
                  <a:srgbClr val="DFDD35"/>
                </a:solidFill>
                <a:latin typeface="Montserrat Light"/>
                <a:ea typeface="Montserrat Light"/>
                <a:cs typeface="Montserrat Light"/>
                <a:sym typeface="Montserrat Light"/>
                <a:hlinkClick r:id="rId4"/>
              </a:rPr>
              <a:t>riana@nvdispense.com</a:t>
            </a:r>
            <a:r>
              <a:rPr lang="en-US" sz="3000">
                <a:solidFill>
                  <a:srgbClr val="FFFFFF"/>
                </a:solidFill>
                <a:latin typeface="Montserrat Light"/>
                <a:ea typeface="Montserrat Light"/>
                <a:cs typeface="Montserrat Light"/>
                <a:sym typeface="Montserrat Light"/>
              </a:rPr>
              <a:t> | 702.782.4180</a:t>
            </a:r>
            <a:endParaRPr sz="300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3173"/>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body" idx="4294967295"/>
          </p:nvPr>
        </p:nvSpPr>
        <p:spPr>
          <a:xfrm>
            <a:off x="680538" y="2156875"/>
            <a:ext cx="1084800" cy="3634500"/>
          </a:xfrm>
          <a:prstGeom prst="rect">
            <a:avLst/>
          </a:prstGeom>
          <a:noFill/>
          <a:ln>
            <a:noFill/>
          </a:ln>
        </p:spPr>
        <p:txBody>
          <a:bodyPr spcFirstLastPara="1" wrap="square" lIns="91425" tIns="45700" rIns="91425" bIns="45700" anchor="t" anchorCtr="0">
            <a:noAutofit/>
          </a:bodyPr>
          <a:lstStyle/>
          <a:p>
            <a:pPr marL="0" lvl="0" indent="0" algn="r" rtl="0">
              <a:lnSpc>
                <a:spcPct val="70000"/>
              </a:lnSpc>
              <a:spcBef>
                <a:spcPts val="1000"/>
              </a:spcBef>
              <a:spcAft>
                <a:spcPts val="0"/>
              </a:spcAft>
              <a:buNone/>
            </a:pPr>
            <a:r>
              <a:rPr lang="en-US" sz="1800">
                <a:solidFill>
                  <a:srgbClr val="FFFFFF"/>
                </a:solidFill>
                <a:latin typeface="Montserrat SemiBold"/>
                <a:ea typeface="Montserrat SemiBold"/>
                <a:cs typeface="Montserrat SemiBold"/>
                <a:sym typeface="Montserrat SemiBold"/>
              </a:rPr>
              <a:t>PAGE 3</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0"/>
              </a:spcAft>
              <a:buNone/>
            </a:pPr>
            <a:br>
              <a:rPr lang="en-US" sz="1800">
                <a:solidFill>
                  <a:srgbClr val="FFFFFF"/>
                </a:solidFill>
                <a:latin typeface="Montserrat SemiBold"/>
                <a:ea typeface="Montserrat SemiBold"/>
                <a:cs typeface="Montserrat SemiBold"/>
                <a:sym typeface="Montserrat SemiBold"/>
              </a:rPr>
            </a:br>
            <a:br>
              <a:rPr lang="en-US" sz="1800">
                <a:solidFill>
                  <a:srgbClr val="FFFFFF"/>
                </a:solidFill>
                <a:latin typeface="Montserrat SemiBold"/>
                <a:ea typeface="Montserrat SemiBold"/>
                <a:cs typeface="Montserrat SemiBold"/>
                <a:sym typeface="Montserrat SemiBold"/>
              </a:rPr>
            </a:br>
            <a:r>
              <a:rPr lang="en-US" sz="1800">
                <a:solidFill>
                  <a:srgbClr val="FFFFFF"/>
                </a:solidFill>
                <a:latin typeface="Montserrat SemiBold"/>
                <a:ea typeface="Montserrat SemiBold"/>
                <a:cs typeface="Montserrat SemiBold"/>
                <a:sym typeface="Montserrat SemiBold"/>
              </a:rPr>
              <a:t>4</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0"/>
              </a:spcAft>
              <a:buNone/>
            </a:pPr>
            <a:br>
              <a:rPr lang="en-US" sz="1800">
                <a:solidFill>
                  <a:srgbClr val="FFFFFF"/>
                </a:solidFill>
                <a:latin typeface="Montserrat SemiBold"/>
                <a:ea typeface="Montserrat SemiBold"/>
                <a:cs typeface="Montserrat SemiBold"/>
                <a:sym typeface="Montserrat SemiBold"/>
              </a:rPr>
            </a:br>
            <a:br>
              <a:rPr lang="en-US" sz="1800">
                <a:solidFill>
                  <a:srgbClr val="FFFFFF"/>
                </a:solidFill>
                <a:latin typeface="Montserrat SemiBold"/>
                <a:ea typeface="Montserrat SemiBold"/>
                <a:cs typeface="Montserrat SemiBold"/>
                <a:sym typeface="Montserrat SemiBold"/>
              </a:rPr>
            </a:br>
            <a:r>
              <a:rPr lang="en-US" sz="1800">
                <a:solidFill>
                  <a:srgbClr val="FFFFFF"/>
                </a:solidFill>
                <a:latin typeface="Montserrat SemiBold"/>
                <a:ea typeface="Montserrat SemiBold"/>
                <a:cs typeface="Montserrat SemiBold"/>
                <a:sym typeface="Montserrat SemiBold"/>
              </a:rPr>
              <a:t>5</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0"/>
              </a:spcAft>
              <a:buNone/>
            </a:pPr>
            <a:br>
              <a:rPr lang="en-US" sz="1800">
                <a:solidFill>
                  <a:srgbClr val="FFFFFF"/>
                </a:solidFill>
                <a:latin typeface="Montserrat SemiBold"/>
                <a:ea typeface="Montserrat SemiBold"/>
                <a:cs typeface="Montserrat SemiBold"/>
                <a:sym typeface="Montserrat SemiBold"/>
              </a:rPr>
            </a:br>
            <a:br>
              <a:rPr lang="en-US" sz="1800">
                <a:solidFill>
                  <a:srgbClr val="FFFFFF"/>
                </a:solidFill>
                <a:latin typeface="Montserrat SemiBold"/>
                <a:ea typeface="Montserrat SemiBold"/>
                <a:cs typeface="Montserrat SemiBold"/>
                <a:sym typeface="Montserrat SemiBold"/>
              </a:rPr>
            </a:br>
            <a:r>
              <a:rPr lang="en-US" sz="1800">
                <a:solidFill>
                  <a:srgbClr val="FFFFFF"/>
                </a:solidFill>
                <a:latin typeface="Montserrat SemiBold"/>
                <a:ea typeface="Montserrat SemiBold"/>
                <a:cs typeface="Montserrat SemiBold"/>
                <a:sym typeface="Montserrat SemiBold"/>
              </a:rPr>
              <a:t>6</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2100"/>
              </a:spcAft>
              <a:buNone/>
            </a:pPr>
            <a:r>
              <a:rPr lang="en-US" sz="1800">
                <a:solidFill>
                  <a:srgbClr val="FFFFFF"/>
                </a:solidFill>
                <a:latin typeface="Montserrat SemiBold"/>
                <a:ea typeface="Montserrat SemiBold"/>
                <a:cs typeface="Montserrat SemiBold"/>
                <a:sym typeface="Montserrat SemiBold"/>
              </a:rPr>
              <a:t>8</a:t>
            </a:r>
            <a:endParaRPr sz="1800">
              <a:solidFill>
                <a:srgbClr val="FFFFFF"/>
              </a:solidFill>
              <a:latin typeface="Montserrat SemiBold"/>
              <a:ea typeface="Montserrat SemiBold"/>
              <a:cs typeface="Montserrat SemiBold"/>
              <a:sym typeface="Montserrat SemiBold"/>
            </a:endParaRPr>
          </a:p>
        </p:txBody>
      </p:sp>
      <p:sp>
        <p:nvSpPr>
          <p:cNvPr id="71" name="Google Shape;71;p15"/>
          <p:cNvSpPr txBox="1"/>
          <p:nvPr/>
        </p:nvSpPr>
        <p:spPr>
          <a:xfrm>
            <a:off x="1996213" y="2156875"/>
            <a:ext cx="3886500" cy="36345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en-US" sz="1800">
                <a:solidFill>
                  <a:srgbClr val="FFFFFF"/>
                </a:solidFill>
                <a:latin typeface="Montserrat SemiBold"/>
                <a:ea typeface="Montserrat SemiBold"/>
                <a:cs typeface="Montserrat SemiBold"/>
                <a:sym typeface="Montserrat SemiBold"/>
              </a:rPr>
              <a:t>Preventing the Spread of COVID-19 is Nevada’s Primary Concern</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Implementing CDC Guidelines For Prevention of Spread of Covid-19</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chemeClr val="lt1"/>
                </a:solidFill>
                <a:latin typeface="Montserrat SemiBold"/>
                <a:ea typeface="Montserrat SemiBold"/>
                <a:cs typeface="Montserrat SemiBold"/>
                <a:sym typeface="Montserrat SemiBold"/>
              </a:rPr>
              <a:t>Ongoing Guidelines For Prevention of Spread of Covid-19</a:t>
            </a:r>
            <a:endParaRPr sz="1800">
              <a:solidFill>
                <a:schemeClr val="lt1"/>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Clr>
                <a:schemeClr val="dk1"/>
              </a:buClr>
              <a:buSzPts val="1100"/>
              <a:buFont typeface="Arial"/>
              <a:buNone/>
            </a:pPr>
            <a:r>
              <a:rPr lang="en-US" sz="1800">
                <a:solidFill>
                  <a:schemeClr val="lt1"/>
                </a:solidFill>
                <a:latin typeface="Montserrat SemiBold"/>
                <a:ea typeface="Montserrat SemiBold"/>
                <a:cs typeface="Montserrat SemiBold"/>
                <a:sym typeface="Montserrat SemiBold"/>
              </a:rPr>
              <a:t>Federal Guidance to Employers</a:t>
            </a:r>
            <a:endParaRPr sz="1800">
              <a:solidFill>
                <a:schemeClr val="lt1"/>
              </a:solidFill>
              <a:latin typeface="Montserrat SemiBold"/>
              <a:ea typeface="Montserrat SemiBold"/>
              <a:cs typeface="Montserrat SemiBold"/>
              <a:sym typeface="Montserrat SemiBold"/>
            </a:endParaRPr>
          </a:p>
          <a:p>
            <a:pPr marL="0" lvl="0" indent="0" algn="l" rtl="0">
              <a:lnSpc>
                <a:spcPct val="70000"/>
              </a:lnSpc>
              <a:spcBef>
                <a:spcPts val="2100"/>
              </a:spcBef>
              <a:spcAft>
                <a:spcPts val="2100"/>
              </a:spcAft>
              <a:buNone/>
            </a:pPr>
            <a:r>
              <a:rPr lang="en-US" sz="1800">
                <a:solidFill>
                  <a:srgbClr val="FFFFFF"/>
                </a:solidFill>
                <a:latin typeface="Montserrat SemiBold"/>
                <a:ea typeface="Montserrat SemiBold"/>
                <a:cs typeface="Montserrat SemiBold"/>
                <a:sym typeface="Montserrat SemiBold"/>
              </a:rPr>
              <a:t>Changing Operations</a:t>
            </a:r>
            <a:endParaRPr sz="1800">
              <a:solidFill>
                <a:srgbClr val="FFFFFF"/>
              </a:solidFill>
              <a:latin typeface="Montserrat SemiBold"/>
              <a:ea typeface="Montserrat SemiBold"/>
              <a:cs typeface="Montserrat SemiBold"/>
              <a:sym typeface="Montserrat SemiBold"/>
            </a:endParaRPr>
          </a:p>
        </p:txBody>
      </p:sp>
      <p:sp>
        <p:nvSpPr>
          <p:cNvPr id="72" name="Google Shape;72;p15"/>
          <p:cNvSpPr txBox="1"/>
          <p:nvPr/>
        </p:nvSpPr>
        <p:spPr>
          <a:xfrm>
            <a:off x="390452" y="713500"/>
            <a:ext cx="11411100" cy="56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FFFF"/>
                </a:solidFill>
                <a:latin typeface="Montserrat Light"/>
                <a:ea typeface="Montserrat Light"/>
                <a:cs typeface="Montserrat Light"/>
                <a:sym typeface="Montserrat Light"/>
              </a:rPr>
              <a:t>Table of Contents</a:t>
            </a:r>
            <a:endParaRPr sz="2400">
              <a:solidFill>
                <a:srgbClr val="FFFFFF"/>
              </a:solidFill>
              <a:latin typeface="Montserrat Light"/>
              <a:ea typeface="Montserrat Light"/>
              <a:cs typeface="Montserrat Light"/>
              <a:sym typeface="Montserrat Light"/>
            </a:endParaRPr>
          </a:p>
        </p:txBody>
      </p:sp>
      <p:grpSp>
        <p:nvGrpSpPr>
          <p:cNvPr id="73" name="Google Shape;73;p15"/>
          <p:cNvGrpSpPr/>
          <p:nvPr/>
        </p:nvGrpSpPr>
        <p:grpSpPr>
          <a:xfrm>
            <a:off x="-25" y="0"/>
            <a:ext cx="12192000" cy="832200"/>
            <a:chOff x="-25" y="0"/>
            <a:chExt cx="12192000" cy="832200"/>
          </a:xfrm>
        </p:grpSpPr>
        <p:sp>
          <p:nvSpPr>
            <p:cNvPr id="74" name="Google Shape;74;p15"/>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5"/>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76" name="Google Shape;76;p15"/>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77" name="Google Shape;77;p15"/>
          <p:cNvSpPr txBox="1">
            <a:spLocks noGrp="1"/>
          </p:cNvSpPr>
          <p:nvPr>
            <p:ph type="body" idx="4294967295"/>
          </p:nvPr>
        </p:nvSpPr>
        <p:spPr>
          <a:xfrm>
            <a:off x="6232887" y="2156875"/>
            <a:ext cx="1161300" cy="3634500"/>
          </a:xfrm>
          <a:prstGeom prst="rect">
            <a:avLst/>
          </a:prstGeom>
          <a:noFill/>
          <a:ln>
            <a:noFill/>
          </a:ln>
        </p:spPr>
        <p:txBody>
          <a:bodyPr spcFirstLastPara="1" wrap="square" lIns="91425" tIns="45700" rIns="91425" bIns="45700" anchor="t" anchorCtr="0">
            <a:noAutofit/>
          </a:bodyPr>
          <a:lstStyle/>
          <a:p>
            <a:pPr marL="0" lvl="0" indent="0" algn="r" rtl="0">
              <a:lnSpc>
                <a:spcPct val="70000"/>
              </a:lnSpc>
              <a:spcBef>
                <a:spcPts val="1000"/>
              </a:spcBef>
              <a:spcAft>
                <a:spcPts val="0"/>
              </a:spcAft>
              <a:buNone/>
            </a:pPr>
            <a:r>
              <a:rPr lang="en-US" sz="1800">
                <a:solidFill>
                  <a:srgbClr val="FFFFFF"/>
                </a:solidFill>
                <a:latin typeface="Montserrat SemiBold"/>
                <a:ea typeface="Montserrat SemiBold"/>
                <a:cs typeface="Montserrat SemiBold"/>
                <a:sym typeface="Montserrat SemiBold"/>
              </a:rPr>
              <a:t>PAGE 10</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11</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0"/>
              </a:spcAft>
              <a:buNone/>
            </a:pPr>
            <a:br>
              <a:rPr lang="en-US" sz="1800">
                <a:solidFill>
                  <a:srgbClr val="FFFFFF"/>
                </a:solidFill>
                <a:latin typeface="Montserrat SemiBold"/>
                <a:ea typeface="Montserrat SemiBold"/>
                <a:cs typeface="Montserrat SemiBold"/>
                <a:sym typeface="Montserrat SemiBold"/>
              </a:rPr>
            </a:br>
            <a:r>
              <a:rPr lang="en-US" sz="1800">
                <a:solidFill>
                  <a:srgbClr val="FFFFFF"/>
                </a:solidFill>
                <a:latin typeface="Montserrat SemiBold"/>
                <a:ea typeface="Montserrat SemiBold"/>
                <a:cs typeface="Montserrat SemiBold"/>
                <a:sym typeface="Montserrat SemiBold"/>
              </a:rPr>
              <a:t>12</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0"/>
              </a:spcAft>
              <a:buClr>
                <a:schemeClr val="dk1"/>
              </a:buClr>
              <a:buSzPts val="1100"/>
              <a:buFont typeface="Arial"/>
              <a:buNone/>
            </a:pPr>
            <a:r>
              <a:rPr lang="en-US" sz="1800">
                <a:solidFill>
                  <a:srgbClr val="FFFFFF"/>
                </a:solidFill>
                <a:latin typeface="Montserrat SemiBold"/>
                <a:ea typeface="Montserrat SemiBold"/>
                <a:cs typeface="Montserrat SemiBold"/>
                <a:sym typeface="Montserrat SemiBold"/>
              </a:rPr>
              <a:t>13</a:t>
            </a:r>
            <a:endParaRPr sz="1800">
              <a:solidFill>
                <a:srgbClr val="FFFFFF"/>
              </a:solidFill>
              <a:latin typeface="Montserrat SemiBold"/>
              <a:ea typeface="Montserrat SemiBold"/>
              <a:cs typeface="Montserrat SemiBold"/>
              <a:sym typeface="Montserrat SemiBold"/>
            </a:endParaRPr>
          </a:p>
          <a:p>
            <a:pPr marL="0" lvl="0" indent="0" algn="r" rtl="0">
              <a:lnSpc>
                <a:spcPct val="70000"/>
              </a:lnSpc>
              <a:spcBef>
                <a:spcPts val="2100"/>
              </a:spcBef>
              <a:spcAft>
                <a:spcPts val="2100"/>
              </a:spcAft>
              <a:buClr>
                <a:schemeClr val="dk1"/>
              </a:buClr>
              <a:buSzPts val="1100"/>
              <a:buFont typeface="Arial"/>
              <a:buNone/>
            </a:pPr>
            <a:r>
              <a:rPr lang="en-US" sz="1800">
                <a:solidFill>
                  <a:srgbClr val="FFFFFF"/>
                </a:solidFill>
                <a:latin typeface="Montserrat SemiBold"/>
                <a:ea typeface="Montserrat SemiBold"/>
                <a:cs typeface="Montserrat SemiBold"/>
                <a:sym typeface="Montserrat SemiBold"/>
              </a:rPr>
              <a:t>14</a:t>
            </a:r>
            <a:br>
              <a:rPr lang="en-US" sz="1800">
                <a:solidFill>
                  <a:srgbClr val="FFFFFF"/>
                </a:solidFill>
                <a:latin typeface="Montserrat SemiBold"/>
                <a:ea typeface="Montserrat SemiBold"/>
                <a:cs typeface="Montserrat SemiBold"/>
                <a:sym typeface="Montserrat SemiBold"/>
              </a:rPr>
            </a:br>
            <a:br>
              <a:rPr lang="en-US" sz="1800">
                <a:solidFill>
                  <a:srgbClr val="FFFFFF"/>
                </a:solidFill>
                <a:latin typeface="Montserrat SemiBold"/>
                <a:ea typeface="Montserrat SemiBold"/>
                <a:cs typeface="Montserrat SemiBold"/>
                <a:sym typeface="Montserrat SemiBold"/>
              </a:rPr>
            </a:br>
            <a:br>
              <a:rPr lang="en-US" sz="1800">
                <a:solidFill>
                  <a:srgbClr val="FFFFFF"/>
                </a:solidFill>
                <a:latin typeface="Montserrat SemiBold"/>
                <a:ea typeface="Montserrat SemiBold"/>
                <a:cs typeface="Montserrat SemiBold"/>
                <a:sym typeface="Montserrat SemiBold"/>
              </a:rPr>
            </a:br>
            <a:br>
              <a:rPr lang="en-US" sz="1800">
                <a:solidFill>
                  <a:srgbClr val="FFFFFF"/>
                </a:solidFill>
                <a:latin typeface="Montserrat SemiBold"/>
                <a:ea typeface="Montserrat SemiBold"/>
                <a:cs typeface="Montserrat SemiBold"/>
                <a:sym typeface="Montserrat SemiBold"/>
              </a:rPr>
            </a:br>
            <a:r>
              <a:rPr lang="en-US" sz="1800">
                <a:solidFill>
                  <a:srgbClr val="FFFFFF"/>
                </a:solidFill>
                <a:latin typeface="Montserrat SemiBold"/>
                <a:ea typeface="Montserrat SemiBold"/>
                <a:cs typeface="Montserrat SemiBold"/>
                <a:sym typeface="Montserrat SemiBold"/>
              </a:rPr>
              <a:t>15</a:t>
            </a:r>
            <a:endParaRPr sz="1800">
              <a:solidFill>
                <a:srgbClr val="FFFFFF"/>
              </a:solidFill>
              <a:latin typeface="Montserrat SemiBold"/>
              <a:ea typeface="Montserrat SemiBold"/>
              <a:cs typeface="Montserrat SemiBold"/>
              <a:sym typeface="Montserrat SemiBold"/>
            </a:endParaRPr>
          </a:p>
        </p:txBody>
      </p:sp>
      <p:sp>
        <p:nvSpPr>
          <p:cNvPr id="78" name="Google Shape;78;p15"/>
          <p:cNvSpPr txBox="1"/>
          <p:nvPr/>
        </p:nvSpPr>
        <p:spPr>
          <a:xfrm>
            <a:off x="7624963" y="2156875"/>
            <a:ext cx="3886500" cy="36345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en-US" sz="1800">
                <a:solidFill>
                  <a:schemeClr val="lt1"/>
                </a:solidFill>
                <a:latin typeface="Montserrat SemiBold"/>
                <a:ea typeface="Montserrat SemiBold"/>
                <a:cs typeface="Montserrat SemiBold"/>
                <a:sym typeface="Montserrat SemiBold"/>
              </a:rPr>
              <a:t>Training Employees</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Express Pickup By Appointment Only</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Curbside Accommodations	</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Drive-Through Service	</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Commitments to Go Above and Beyond to Prevent Spread</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0"/>
              </a:spcAft>
              <a:buNone/>
            </a:pPr>
            <a:r>
              <a:rPr lang="en-US" sz="1800">
                <a:solidFill>
                  <a:srgbClr val="FFFFFF"/>
                </a:solidFill>
                <a:latin typeface="Montserrat SemiBold"/>
                <a:ea typeface="Montserrat SemiBold"/>
                <a:cs typeface="Montserrat SemiBold"/>
                <a:sym typeface="Montserrat SemiBold"/>
              </a:rPr>
              <a:t>How Other States are Dealing with Access to Cannabis</a:t>
            </a:r>
            <a:endParaRPr sz="1800">
              <a:solidFill>
                <a:srgbClr val="FFFFFF"/>
              </a:solidFill>
              <a:latin typeface="Montserrat SemiBold"/>
              <a:ea typeface="Montserrat SemiBold"/>
              <a:cs typeface="Montserrat SemiBold"/>
              <a:sym typeface="Montserrat SemiBold"/>
            </a:endParaRPr>
          </a:p>
          <a:p>
            <a:pPr marL="0" lvl="0" indent="0" algn="l" rtl="0">
              <a:lnSpc>
                <a:spcPct val="70000"/>
              </a:lnSpc>
              <a:spcBef>
                <a:spcPts val="2100"/>
              </a:spcBef>
              <a:spcAft>
                <a:spcPts val="2100"/>
              </a:spcAft>
              <a:buNone/>
            </a:pPr>
            <a:endParaRPr sz="1200">
              <a:solidFill>
                <a:srgbClr val="FFFFFF"/>
              </a:solidFill>
              <a:latin typeface="Montserrat SemiBold"/>
              <a:ea typeface="Montserrat SemiBold"/>
              <a:cs typeface="Montserrat SemiBold"/>
              <a:sym typeface="Montserrat SemiBold"/>
            </a:endParaRPr>
          </a:p>
        </p:txBody>
      </p:sp>
      <p:cxnSp>
        <p:nvCxnSpPr>
          <p:cNvPr id="79" name="Google Shape;79;p15"/>
          <p:cNvCxnSpPr/>
          <p:nvPr/>
        </p:nvCxnSpPr>
        <p:spPr>
          <a:xfrm rot="10800000">
            <a:off x="6089788" y="2222825"/>
            <a:ext cx="0" cy="32706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body" idx="4294967295"/>
          </p:nvPr>
        </p:nvSpPr>
        <p:spPr>
          <a:xfrm>
            <a:off x="788700" y="1919600"/>
            <a:ext cx="11013000" cy="459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While focusing on preventing the spread of COVID-19, dispensaries can incrementally get their employees back to work by strictly adhering to one or more of the following proposals, if allowed by the State.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This will help ensure medical patients (with or without cards) are able to obtain cannabis, which is difficult through delivery only as the industry can only meet a portion of the demand through delivery.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The NDA submits that allowing dispensaries to reopen under guidelines issued to maximize prevention of spread of COVID-19 would be optimal. If the State chooses to allow opening in phases, curbside, drive-through, and express pickup options could also be utilized in a manner that maximizes CDC guidelines. Regardless of which path the State chooses, incremental opening or opening with strict guidelines, the NDA supports strict adherence to guidelines issued to prevent the spread of COVID-19.  </a:t>
            </a:r>
            <a:endParaRPr sz="2000">
              <a:solidFill>
                <a:srgbClr val="000000"/>
              </a:solidFill>
              <a:latin typeface="Montserrat SemiBold"/>
              <a:ea typeface="Montserrat SemiBold"/>
              <a:cs typeface="Montserrat SemiBold"/>
              <a:sym typeface="Montserrat SemiBold"/>
            </a:endParaRPr>
          </a:p>
        </p:txBody>
      </p:sp>
      <p:sp>
        <p:nvSpPr>
          <p:cNvPr id="85" name="Google Shape;85;p16"/>
          <p:cNvSpPr txBox="1"/>
          <p:nvPr/>
        </p:nvSpPr>
        <p:spPr>
          <a:xfrm>
            <a:off x="6221350" y="1919600"/>
            <a:ext cx="5181900" cy="3372300"/>
          </a:xfrm>
          <a:prstGeom prst="rect">
            <a:avLst/>
          </a:prstGeom>
          <a:noFill/>
          <a:ln>
            <a:noFill/>
          </a:ln>
        </p:spPr>
        <p:txBody>
          <a:bodyPr spcFirstLastPara="1" wrap="square" lIns="91425" tIns="45700" rIns="91425" bIns="45700" anchor="t" anchorCtr="0">
            <a:noAutofit/>
          </a:bodyPr>
          <a:lstStyle/>
          <a:p>
            <a:pPr marL="914400" marR="0" lvl="1" indent="-355600" algn="l" rtl="0">
              <a:lnSpc>
                <a:spcPct val="90000"/>
              </a:lnSpc>
              <a:spcBef>
                <a:spcPts val="500"/>
              </a:spcBef>
              <a:spcAft>
                <a:spcPts val="0"/>
              </a:spcAft>
              <a:buClr>
                <a:schemeClr val="dk1"/>
              </a:buClr>
              <a:buSzPts val="2000"/>
              <a:buFont typeface="Montserrat SemiBold"/>
              <a:buChar char="○"/>
            </a:pPr>
            <a:endParaRPr sz="2000" i="0" u="none" strike="noStrike" cap="none">
              <a:solidFill>
                <a:schemeClr val="dk1"/>
              </a:solidFill>
              <a:latin typeface="Montserrat SemiBold"/>
              <a:ea typeface="Montserrat SemiBold"/>
              <a:cs typeface="Montserrat SemiBold"/>
              <a:sym typeface="Montserrat SemiBold"/>
            </a:endParaRPr>
          </a:p>
        </p:txBody>
      </p:sp>
      <p:grpSp>
        <p:nvGrpSpPr>
          <p:cNvPr id="86" name="Google Shape;86;p16"/>
          <p:cNvGrpSpPr/>
          <p:nvPr/>
        </p:nvGrpSpPr>
        <p:grpSpPr>
          <a:xfrm>
            <a:off x="-25" y="0"/>
            <a:ext cx="12192000" cy="832200"/>
            <a:chOff x="-25" y="0"/>
            <a:chExt cx="12192000" cy="832200"/>
          </a:xfrm>
        </p:grpSpPr>
        <p:sp>
          <p:nvSpPr>
            <p:cNvPr id="87" name="Google Shape;87;p16"/>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89" name="Google Shape;89;p16"/>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90" name="Google Shape;90;p16"/>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Montserrat Light"/>
                <a:ea typeface="Montserrat Light"/>
                <a:cs typeface="Montserrat Light"/>
                <a:sym typeface="Montserrat Light"/>
              </a:rPr>
              <a:t>Preventing the Spread of COVID-19 is Nevada’s Primary Concern</a:t>
            </a:r>
            <a:endParaRPr sz="2400">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Montserrat Light"/>
                <a:ea typeface="Montserrat Light"/>
                <a:cs typeface="Montserrat Light"/>
                <a:sym typeface="Montserrat Light"/>
              </a:rPr>
              <a:t>Implementing CDC &amp; State Guidelines for Prevention of Spread of Covid-19</a:t>
            </a:r>
            <a:endParaRPr sz="2400">
              <a:latin typeface="Montserrat Light"/>
              <a:ea typeface="Montserrat Light"/>
              <a:cs typeface="Montserrat Light"/>
              <a:sym typeface="Montserrat Light"/>
            </a:endParaRPr>
          </a:p>
        </p:txBody>
      </p:sp>
      <p:sp>
        <p:nvSpPr>
          <p:cNvPr id="96" name="Google Shape;96;p17"/>
          <p:cNvSpPr txBox="1">
            <a:spLocks noGrp="1"/>
          </p:cNvSpPr>
          <p:nvPr>
            <p:ph type="body" idx="4294967295"/>
          </p:nvPr>
        </p:nvSpPr>
        <p:spPr>
          <a:xfrm>
            <a:off x="788700" y="1919600"/>
            <a:ext cx="10409700" cy="4596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In addition to current sanitation and hygiene regulations (</a:t>
            </a:r>
            <a:r>
              <a:rPr lang="en-US" sz="2000" u="sng">
                <a:solidFill>
                  <a:srgbClr val="383173"/>
                </a:solidFill>
                <a:latin typeface="Montserrat SemiBold"/>
                <a:ea typeface="Montserrat SemiBold"/>
                <a:cs typeface="Montserrat SemiBold"/>
                <a:sym typeface="Montserrat SemiBold"/>
                <a:hlinkClick r:id="rId3"/>
              </a:rPr>
              <a:t>click to view</a:t>
            </a:r>
            <a:r>
              <a:rPr lang="en-US" sz="2000">
                <a:solidFill>
                  <a:srgbClr val="000000"/>
                </a:solidFill>
                <a:latin typeface="Montserrat SemiBold"/>
                <a:ea typeface="Montserrat SemiBold"/>
                <a:cs typeface="Montserrat SemiBold"/>
                <a:sym typeface="Montserrat SemiBold"/>
              </a:rPr>
              <a:t>), cannabis establishments will implement CDC guidelines on prevention of spreading COVID-19.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Implementing CDC guidelines involves two main facets:</a:t>
            </a:r>
            <a:endParaRPr sz="2000">
              <a:solidFill>
                <a:srgbClr val="000000"/>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Changing Operations</a:t>
            </a:r>
            <a:endParaRPr sz="2000">
              <a:solidFill>
                <a:srgbClr val="000000"/>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Employee training</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r>
              <a:rPr lang="en-US" sz="2000">
                <a:solidFill>
                  <a:srgbClr val="000000"/>
                </a:solidFill>
                <a:latin typeface="Montserrat SemiBold"/>
                <a:ea typeface="Montserrat SemiBold"/>
                <a:cs typeface="Montserrat SemiBold"/>
                <a:sym typeface="Montserrat SemiBold"/>
              </a:rPr>
              <a:t>Each dispensary must stay apprised of changes in CDC guidelines on preventing the spread of COVID-19 (such as the change in the guidance to wear a mask). Guidelines include the following and can be accessed in full by clicking </a:t>
            </a:r>
            <a:r>
              <a:rPr lang="en-US" sz="2000" u="sng">
                <a:solidFill>
                  <a:srgbClr val="383173"/>
                </a:solidFill>
                <a:latin typeface="Montserrat SemiBold"/>
                <a:ea typeface="Montserrat SemiBold"/>
                <a:cs typeface="Montserrat SemiBold"/>
                <a:sym typeface="Montserrat SemiBold"/>
                <a:hlinkClick r:id="rId4"/>
              </a:rPr>
              <a:t>here</a:t>
            </a:r>
            <a:r>
              <a:rPr lang="en-US" sz="2000">
                <a:solidFill>
                  <a:srgbClr val="000000"/>
                </a:solidFill>
                <a:latin typeface="Montserrat SemiBold"/>
                <a:ea typeface="Montserrat SemiBold"/>
                <a:cs typeface="Montserrat SemiBold"/>
                <a:sym typeface="Montserrat SemiBold"/>
              </a:rPr>
              <a:t>:</a:t>
            </a:r>
            <a:endParaRPr sz="2000">
              <a:solidFill>
                <a:srgbClr val="000000"/>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How to wear a cloth face covering</a:t>
            </a:r>
            <a:endParaRPr sz="2000">
              <a:solidFill>
                <a:srgbClr val="000000"/>
              </a:solidFill>
              <a:latin typeface="Montserrat SemiBold"/>
              <a:ea typeface="Montserrat SemiBold"/>
              <a:cs typeface="Montserrat SemiBold"/>
              <a:sym typeface="Montserrat SemiBold"/>
            </a:endParaRPr>
          </a:p>
          <a:p>
            <a:pPr marL="457200" lvl="0" indent="-355600" algn="just"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CDC directions for homemade coverings, including washing as well as sew and no sew instructions</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0"/>
              </a:spcBef>
              <a:spcAft>
                <a:spcPts val="0"/>
              </a:spcAft>
              <a:buNone/>
            </a:pPr>
            <a:endParaRPr sz="2000">
              <a:solidFill>
                <a:srgbClr val="000000"/>
              </a:solidFill>
              <a:latin typeface="Montserrat SemiBold"/>
              <a:ea typeface="Montserrat SemiBold"/>
              <a:cs typeface="Montserrat SemiBold"/>
              <a:sym typeface="Montserrat SemiBold"/>
            </a:endParaRPr>
          </a:p>
        </p:txBody>
      </p:sp>
      <p:grpSp>
        <p:nvGrpSpPr>
          <p:cNvPr id="97" name="Google Shape;97;p17"/>
          <p:cNvGrpSpPr/>
          <p:nvPr/>
        </p:nvGrpSpPr>
        <p:grpSpPr>
          <a:xfrm>
            <a:off x="-25" y="0"/>
            <a:ext cx="12192000" cy="832200"/>
            <a:chOff x="-25" y="0"/>
            <a:chExt cx="12192000" cy="832200"/>
          </a:xfrm>
        </p:grpSpPr>
        <p:sp>
          <p:nvSpPr>
            <p:cNvPr id="98" name="Google Shape;98;p17"/>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5">
              <a:alphaModFix/>
            </a:blip>
            <a:stretch>
              <a:fillRect/>
            </a:stretch>
          </p:blipFill>
          <p:spPr>
            <a:xfrm>
              <a:off x="271946" y="173176"/>
              <a:ext cx="1306978" cy="485850"/>
            </a:xfrm>
            <a:prstGeom prst="rect">
              <a:avLst/>
            </a:prstGeom>
            <a:noFill/>
            <a:ln>
              <a:noFill/>
            </a:ln>
          </p:spPr>
        </p:pic>
        <p:sp>
          <p:nvSpPr>
            <p:cNvPr id="100" name="Google Shape;100;p17"/>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body" idx="4294967295"/>
          </p:nvPr>
        </p:nvSpPr>
        <p:spPr>
          <a:xfrm>
            <a:off x="788700" y="1733500"/>
            <a:ext cx="10653000" cy="3255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n-US" sz="2000">
                <a:solidFill>
                  <a:srgbClr val="000000"/>
                </a:solidFill>
                <a:latin typeface="Montserrat SemiBold"/>
                <a:ea typeface="Montserrat SemiBold"/>
                <a:cs typeface="Montserrat SemiBold"/>
                <a:sym typeface="Montserrat SemiBold"/>
              </a:rPr>
              <a:t>Cannabis Establishments must follow all State and Federal guidelines for reopening including, but not limited to:</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	Any guidance issued by Governor Sisolak related to reopening.</a:t>
            </a:r>
            <a:endParaRPr sz="2000">
              <a:solidFill>
                <a:srgbClr val="000000"/>
              </a:solidFill>
              <a:latin typeface="Montserrat SemiBold"/>
              <a:ea typeface="Montserrat SemiBold"/>
              <a:cs typeface="Montserrat SemiBold"/>
              <a:sym typeface="Montserrat SemiBold"/>
            </a:endParaRPr>
          </a:p>
          <a:p>
            <a:pPr marL="457200" lvl="0" indent="0" algn="just" rtl="0">
              <a:lnSpc>
                <a:spcPct val="90000"/>
              </a:lnSpc>
              <a:spcBef>
                <a:spcPts val="2100"/>
              </a:spcBef>
              <a:spcAft>
                <a:spcPts val="2100"/>
              </a:spcAft>
              <a:buNone/>
            </a:pPr>
            <a:r>
              <a:rPr lang="en-US" sz="2000">
                <a:solidFill>
                  <a:srgbClr val="000000"/>
                </a:solidFill>
                <a:latin typeface="Montserrat SemiBold"/>
                <a:ea typeface="Montserrat SemiBold"/>
                <a:cs typeface="Montserrat SemiBold"/>
                <a:sym typeface="Montserrat SemiBold"/>
              </a:rPr>
              <a:t>White House guidelines issued on April 16, 2020, including the following guidance to employers and any new guidance issued going forward.</a:t>
            </a:r>
            <a:endParaRPr sz="2000">
              <a:solidFill>
                <a:srgbClr val="000000"/>
              </a:solidFill>
              <a:latin typeface="Montserrat SemiBold"/>
              <a:ea typeface="Montserrat SemiBold"/>
              <a:cs typeface="Montserrat SemiBold"/>
              <a:sym typeface="Montserrat SemiBold"/>
            </a:endParaRPr>
          </a:p>
        </p:txBody>
      </p:sp>
      <p:grpSp>
        <p:nvGrpSpPr>
          <p:cNvPr id="106" name="Google Shape;106;p18"/>
          <p:cNvGrpSpPr/>
          <p:nvPr/>
        </p:nvGrpSpPr>
        <p:grpSpPr>
          <a:xfrm>
            <a:off x="-25" y="0"/>
            <a:ext cx="12192000" cy="832200"/>
            <a:chOff x="-25" y="0"/>
            <a:chExt cx="12192000" cy="832200"/>
          </a:xfrm>
        </p:grpSpPr>
        <p:sp>
          <p:nvSpPr>
            <p:cNvPr id="107" name="Google Shape;107;p18"/>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8"/>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109" name="Google Shape;109;p18"/>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110" name="Google Shape;110;p18"/>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Montserrat Light"/>
                <a:ea typeface="Montserrat Light"/>
                <a:cs typeface="Montserrat Light"/>
                <a:sym typeface="Montserrat Light"/>
              </a:rPr>
              <a:t>Ongoing Federal and State Guidelines and Requirements for Reopening</a:t>
            </a:r>
            <a:endParaRPr sz="2400">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body" idx="4294967295"/>
          </p:nvPr>
        </p:nvSpPr>
        <p:spPr>
          <a:xfrm>
            <a:off x="788700" y="1733500"/>
            <a:ext cx="10653000" cy="10455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2100"/>
              </a:spcAft>
              <a:buNone/>
            </a:pPr>
            <a:r>
              <a:rPr lang="en-US" sz="2000">
                <a:solidFill>
                  <a:srgbClr val="000000"/>
                </a:solidFill>
                <a:latin typeface="Montserrat SemiBold"/>
                <a:ea typeface="Montserrat SemiBold"/>
                <a:cs typeface="Montserrat SemiBold"/>
                <a:sym typeface="Montserrat SemiBold"/>
              </a:rPr>
              <a:t>Develop and implement appropriate policies, in accordance with Federal, State, and local regulations and guidance, and informed by industry best practices, regarding:</a:t>
            </a:r>
            <a:endParaRPr sz="2000">
              <a:solidFill>
                <a:srgbClr val="000000"/>
              </a:solidFill>
              <a:latin typeface="Montserrat SemiBold"/>
              <a:ea typeface="Montserrat SemiBold"/>
              <a:cs typeface="Montserrat SemiBold"/>
              <a:sym typeface="Montserrat SemiBold"/>
            </a:endParaRPr>
          </a:p>
        </p:txBody>
      </p:sp>
      <p:grpSp>
        <p:nvGrpSpPr>
          <p:cNvPr id="116" name="Google Shape;116;p19"/>
          <p:cNvGrpSpPr/>
          <p:nvPr/>
        </p:nvGrpSpPr>
        <p:grpSpPr>
          <a:xfrm>
            <a:off x="-25" y="0"/>
            <a:ext cx="12192000" cy="832200"/>
            <a:chOff x="-25" y="0"/>
            <a:chExt cx="12192000" cy="832200"/>
          </a:xfrm>
        </p:grpSpPr>
        <p:sp>
          <p:nvSpPr>
            <p:cNvPr id="117" name="Google Shape;117;p19"/>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19"/>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119" name="Google Shape;119;p19"/>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120" name="Google Shape;120;p19"/>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Montserrat Light"/>
                <a:ea typeface="Montserrat Light"/>
                <a:cs typeface="Montserrat Light"/>
                <a:sym typeface="Montserrat Light"/>
              </a:rPr>
              <a:t>Federal Guidance to Employers</a:t>
            </a: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400">
              <a:solidFill>
                <a:schemeClr val="dk1"/>
              </a:solidFill>
              <a:latin typeface="Montserrat Light"/>
              <a:ea typeface="Montserrat Light"/>
              <a:cs typeface="Montserrat Light"/>
              <a:sym typeface="Montserrat Light"/>
            </a:endParaRPr>
          </a:p>
        </p:txBody>
      </p:sp>
      <p:sp>
        <p:nvSpPr>
          <p:cNvPr id="121" name="Google Shape;121;p19"/>
          <p:cNvSpPr txBox="1">
            <a:spLocks noGrp="1"/>
          </p:cNvSpPr>
          <p:nvPr>
            <p:ph type="body" idx="4294967295"/>
          </p:nvPr>
        </p:nvSpPr>
        <p:spPr>
          <a:xfrm>
            <a:off x="761175" y="2788850"/>
            <a:ext cx="5377200" cy="1575900"/>
          </a:xfrm>
          <a:prstGeom prst="rect">
            <a:avLst/>
          </a:prstGeom>
          <a:noFill/>
          <a:ln>
            <a:noFill/>
          </a:ln>
        </p:spPr>
        <p:txBody>
          <a:bodyPr spcFirstLastPara="1" wrap="square" lIns="91425" tIns="45700" rIns="91425" bIns="45700" anchor="t" anchorCtr="0">
            <a:noAutofit/>
          </a:bodyPr>
          <a:lstStyle/>
          <a:p>
            <a:pPr marL="914400" lvl="0" indent="-355600" algn="l" rtl="0">
              <a:lnSpc>
                <a:spcPct val="90000"/>
              </a:lnSpc>
              <a:spcBef>
                <a:spcPts val="100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Social distancing and protective equipment</a:t>
            </a:r>
            <a:endParaRPr sz="2000">
              <a:solidFill>
                <a:srgbClr val="000000"/>
              </a:solidFill>
              <a:latin typeface="Montserrat SemiBold"/>
              <a:ea typeface="Montserrat SemiBold"/>
              <a:cs typeface="Montserrat SemiBold"/>
              <a:sym typeface="Montserrat SemiBold"/>
            </a:endParaRPr>
          </a:p>
          <a:p>
            <a:pPr marL="9144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Temperature checks</a:t>
            </a:r>
            <a:endParaRPr sz="2000">
              <a:solidFill>
                <a:srgbClr val="000000"/>
              </a:solidFill>
              <a:latin typeface="Montserrat SemiBold"/>
              <a:ea typeface="Montserrat SemiBold"/>
              <a:cs typeface="Montserrat SemiBold"/>
              <a:sym typeface="Montserrat SemiBold"/>
            </a:endParaRPr>
          </a:p>
          <a:p>
            <a:pPr marL="9144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Testing, isolating, and contact tracing</a:t>
            </a:r>
            <a:endParaRPr sz="2000">
              <a:solidFill>
                <a:srgbClr val="000000"/>
              </a:solidFill>
              <a:latin typeface="Montserrat SemiBold"/>
              <a:ea typeface="Montserrat SemiBold"/>
              <a:cs typeface="Montserrat SemiBold"/>
              <a:sym typeface="Montserrat SemiBold"/>
            </a:endParaRPr>
          </a:p>
        </p:txBody>
      </p:sp>
      <p:sp>
        <p:nvSpPr>
          <p:cNvPr id="122" name="Google Shape;122;p19"/>
          <p:cNvSpPr txBox="1">
            <a:spLocks noGrp="1"/>
          </p:cNvSpPr>
          <p:nvPr>
            <p:ph type="body" idx="4294967295"/>
          </p:nvPr>
        </p:nvSpPr>
        <p:spPr>
          <a:xfrm>
            <a:off x="6092025" y="2788850"/>
            <a:ext cx="5377200" cy="1575900"/>
          </a:xfrm>
          <a:prstGeom prst="rect">
            <a:avLst/>
          </a:prstGeom>
          <a:noFill/>
          <a:ln>
            <a:noFill/>
          </a:ln>
        </p:spPr>
        <p:txBody>
          <a:bodyPr spcFirstLastPara="1" wrap="square" lIns="91425" tIns="45700" rIns="91425" bIns="45700" anchor="t" anchorCtr="0">
            <a:noAutofit/>
          </a:bodyPr>
          <a:lstStyle/>
          <a:p>
            <a:pPr marL="914400" lvl="0" indent="-355600" algn="l" rtl="0">
              <a:lnSpc>
                <a:spcPct val="90000"/>
              </a:lnSpc>
              <a:spcBef>
                <a:spcPts val="100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Sanitation</a:t>
            </a:r>
            <a:endParaRPr sz="2000">
              <a:solidFill>
                <a:srgbClr val="000000"/>
              </a:solidFill>
              <a:latin typeface="Montserrat SemiBold"/>
              <a:ea typeface="Montserrat SemiBold"/>
              <a:cs typeface="Montserrat SemiBold"/>
              <a:sym typeface="Montserrat SemiBold"/>
            </a:endParaRPr>
          </a:p>
          <a:p>
            <a:pPr marL="9144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Use and disinfection of common and high-traffic areas</a:t>
            </a:r>
            <a:endParaRPr sz="2000">
              <a:solidFill>
                <a:srgbClr val="000000"/>
              </a:solidFill>
              <a:latin typeface="Montserrat SemiBold"/>
              <a:ea typeface="Montserrat SemiBold"/>
              <a:cs typeface="Montserrat SemiBold"/>
              <a:sym typeface="Montserrat SemiBold"/>
            </a:endParaRPr>
          </a:p>
          <a:p>
            <a:pPr marL="9144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Business travel</a:t>
            </a:r>
            <a:endParaRPr sz="2000">
              <a:solidFill>
                <a:srgbClr val="000000"/>
              </a:solidFill>
              <a:latin typeface="Montserrat SemiBold"/>
              <a:ea typeface="Montserrat SemiBold"/>
              <a:cs typeface="Montserrat SemiBold"/>
              <a:sym typeface="Montserrat SemiBold"/>
            </a:endParaRPr>
          </a:p>
        </p:txBody>
      </p:sp>
      <p:sp>
        <p:nvSpPr>
          <p:cNvPr id="123" name="Google Shape;123;p19"/>
          <p:cNvSpPr txBox="1">
            <a:spLocks noGrp="1"/>
          </p:cNvSpPr>
          <p:nvPr>
            <p:ph type="body" idx="4294967295"/>
          </p:nvPr>
        </p:nvSpPr>
        <p:spPr>
          <a:xfrm>
            <a:off x="788700" y="4440950"/>
            <a:ext cx="10653000" cy="2075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n-US" sz="2000">
                <a:solidFill>
                  <a:srgbClr val="000000"/>
                </a:solidFill>
                <a:latin typeface="Montserrat SemiBold"/>
                <a:ea typeface="Montserrat SemiBold"/>
                <a:cs typeface="Montserrat SemiBold"/>
                <a:sym typeface="Montserrat SemiBold"/>
              </a:rPr>
              <a:t>Monitor workforce for indicative symptoms. Do not allow symptomatic people to physically return to work until cleared by a medical provider.</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Develop and implement policies and procedures for workforce contact tracing following employee COVID+ test.</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2100"/>
              </a:spcAft>
              <a:buNone/>
            </a:pPr>
            <a:r>
              <a:rPr lang="en-US" sz="2000">
                <a:solidFill>
                  <a:srgbClr val="000000"/>
                </a:solidFill>
                <a:latin typeface="Montserrat SemiBold"/>
                <a:ea typeface="Montserrat SemiBold"/>
                <a:cs typeface="Montserrat SemiBold"/>
                <a:sym typeface="Montserrat SemiBold"/>
              </a:rPr>
              <a:t> </a:t>
            </a:r>
            <a:endParaRPr sz="2000">
              <a:solidFill>
                <a:srgbClr val="000000"/>
              </a:solidFill>
              <a:latin typeface="Montserrat SemiBold"/>
              <a:ea typeface="Montserrat SemiBold"/>
              <a:cs typeface="Montserrat SemiBold"/>
              <a:sym typeface="Montserra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body" idx="4294967295"/>
          </p:nvPr>
        </p:nvSpPr>
        <p:spPr>
          <a:xfrm>
            <a:off x="788700" y="1733500"/>
            <a:ext cx="10653000" cy="4466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n-US" sz="2000">
                <a:solidFill>
                  <a:srgbClr val="000000"/>
                </a:solidFill>
                <a:latin typeface="Montserrat SemiBold"/>
                <a:ea typeface="Montserrat SemiBold"/>
                <a:cs typeface="Montserrat SemiBold"/>
                <a:sym typeface="Montserrat SemiBold"/>
              </a:rPr>
              <a:t>Continue to </a:t>
            </a:r>
            <a:r>
              <a:rPr lang="en-US" sz="2000">
                <a:solidFill>
                  <a:srgbClr val="000000"/>
                </a:solidFill>
                <a:highlight>
                  <a:srgbClr val="DFDD35"/>
                </a:highlight>
                <a:latin typeface="Montserrat SemiBold"/>
                <a:ea typeface="Montserrat SemiBold"/>
                <a:cs typeface="Montserrat SemiBold"/>
                <a:sym typeface="Montserrat SemiBold"/>
              </a:rPr>
              <a:t>encourage telework</a:t>
            </a:r>
            <a:r>
              <a:rPr lang="en-US" sz="2000">
                <a:solidFill>
                  <a:srgbClr val="000000"/>
                </a:solidFill>
                <a:latin typeface="Montserrat SemiBold"/>
                <a:ea typeface="Montserrat SemiBold"/>
                <a:cs typeface="Montserrat SemiBold"/>
                <a:sym typeface="Montserrat SemiBold"/>
              </a:rPr>
              <a:t>, whenever possible and feasible with business operations.</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If possible, </a:t>
            </a:r>
            <a:r>
              <a:rPr lang="en-US" sz="2000">
                <a:solidFill>
                  <a:srgbClr val="000000"/>
                </a:solidFill>
                <a:highlight>
                  <a:srgbClr val="DFDD35"/>
                </a:highlight>
                <a:latin typeface="Montserrat SemiBold"/>
                <a:ea typeface="Montserrat SemiBold"/>
                <a:cs typeface="Montserrat SemiBold"/>
                <a:sym typeface="Montserrat SemiBold"/>
              </a:rPr>
              <a:t>return to work in phases</a:t>
            </a:r>
            <a:r>
              <a:rPr lang="en-US" sz="2000">
                <a:solidFill>
                  <a:srgbClr val="000000"/>
                </a:solidFill>
                <a:latin typeface="Montserrat SemiBold"/>
                <a:ea typeface="Montserrat SemiBold"/>
                <a:cs typeface="Montserrat SemiBold"/>
                <a:sym typeface="Montserrat SemiBold"/>
              </a:rPr>
              <a:t>.</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Close </a:t>
            </a:r>
            <a:r>
              <a:rPr lang="en-US" sz="2000">
                <a:solidFill>
                  <a:srgbClr val="000000"/>
                </a:solidFill>
                <a:highlight>
                  <a:srgbClr val="DFDD35"/>
                </a:highlight>
                <a:latin typeface="Montserrat SemiBold"/>
                <a:ea typeface="Montserrat SemiBold"/>
                <a:cs typeface="Montserrat SemiBold"/>
                <a:sym typeface="Montserrat SemiBold"/>
              </a:rPr>
              <a:t>common areas</a:t>
            </a:r>
            <a:r>
              <a:rPr lang="en-US" sz="2000">
                <a:solidFill>
                  <a:srgbClr val="000000"/>
                </a:solidFill>
                <a:latin typeface="Montserrat SemiBold"/>
                <a:ea typeface="Montserrat SemiBold"/>
                <a:cs typeface="Montserrat SemiBold"/>
                <a:sym typeface="Montserrat SemiBold"/>
              </a:rPr>
              <a:t> where personnel are likely to congregate and interact, or enforce strict social distancing protocols.</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Minimize </a:t>
            </a:r>
            <a:r>
              <a:rPr lang="en-US" sz="2000">
                <a:solidFill>
                  <a:srgbClr val="000000"/>
                </a:solidFill>
                <a:highlight>
                  <a:srgbClr val="DFDD35"/>
                </a:highlight>
                <a:latin typeface="Montserrat SemiBold"/>
                <a:ea typeface="Montserrat SemiBold"/>
                <a:cs typeface="Montserrat SemiBold"/>
                <a:sym typeface="Montserrat SemiBold"/>
              </a:rPr>
              <a:t>non-essential travel</a:t>
            </a:r>
            <a:r>
              <a:rPr lang="en-US" sz="2000">
                <a:solidFill>
                  <a:srgbClr val="000000"/>
                </a:solidFill>
                <a:latin typeface="Montserrat SemiBold"/>
                <a:ea typeface="Montserrat SemiBold"/>
                <a:cs typeface="Montserrat SemiBold"/>
                <a:sym typeface="Montserrat SemiBold"/>
              </a:rPr>
              <a:t> and adhere to CDC guidelines regarding isolation following travel.</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2100"/>
              </a:spcAft>
              <a:buNone/>
            </a:pPr>
            <a:r>
              <a:rPr lang="en-US" sz="2000">
                <a:solidFill>
                  <a:srgbClr val="000000"/>
                </a:solidFill>
                <a:latin typeface="Montserrat SemiBold"/>
                <a:ea typeface="Montserrat SemiBold"/>
                <a:cs typeface="Montserrat SemiBold"/>
                <a:sym typeface="Montserrat SemiBold"/>
              </a:rPr>
              <a:t>Strongly consider </a:t>
            </a:r>
            <a:r>
              <a:rPr lang="en-US" sz="2000">
                <a:solidFill>
                  <a:srgbClr val="000000"/>
                </a:solidFill>
                <a:highlight>
                  <a:srgbClr val="DFDD35"/>
                </a:highlight>
                <a:latin typeface="Montserrat SemiBold"/>
                <a:ea typeface="Montserrat SemiBold"/>
                <a:cs typeface="Montserrat SemiBold"/>
                <a:sym typeface="Montserrat SemiBold"/>
              </a:rPr>
              <a:t>special accomodations</a:t>
            </a:r>
            <a:r>
              <a:rPr lang="en-US" sz="2000">
                <a:solidFill>
                  <a:srgbClr val="000000"/>
                </a:solidFill>
                <a:latin typeface="Montserrat SemiBold"/>
                <a:ea typeface="Montserrat SemiBold"/>
                <a:cs typeface="Montserrat SemiBold"/>
                <a:sym typeface="Montserrat SemiBold"/>
              </a:rPr>
              <a:t> for personnel who are members of a </a:t>
            </a:r>
            <a:r>
              <a:rPr lang="en-US" sz="2000">
                <a:solidFill>
                  <a:srgbClr val="000000"/>
                </a:solidFill>
                <a:highlight>
                  <a:srgbClr val="DFDD35"/>
                </a:highlight>
                <a:latin typeface="Montserrat SemiBold"/>
                <a:ea typeface="Montserrat SemiBold"/>
                <a:cs typeface="Montserrat SemiBold"/>
                <a:sym typeface="Montserrat SemiBold"/>
              </a:rPr>
              <a:t>vulnerable population</a:t>
            </a:r>
            <a:r>
              <a:rPr lang="en-US" sz="2000">
                <a:solidFill>
                  <a:srgbClr val="000000"/>
                </a:solidFill>
                <a:latin typeface="Montserrat SemiBold"/>
                <a:ea typeface="Montserrat SemiBold"/>
                <a:cs typeface="Montserrat SemiBold"/>
                <a:sym typeface="Montserrat SemiBold"/>
              </a:rPr>
              <a:t>.</a:t>
            </a:r>
            <a:endParaRPr sz="2000">
              <a:solidFill>
                <a:srgbClr val="000000"/>
              </a:solidFill>
              <a:latin typeface="Montserrat SemiBold"/>
              <a:ea typeface="Montserrat SemiBold"/>
              <a:cs typeface="Montserrat SemiBold"/>
              <a:sym typeface="Montserrat SemiBold"/>
            </a:endParaRPr>
          </a:p>
        </p:txBody>
      </p:sp>
      <p:grpSp>
        <p:nvGrpSpPr>
          <p:cNvPr id="129" name="Google Shape;129;p20"/>
          <p:cNvGrpSpPr/>
          <p:nvPr/>
        </p:nvGrpSpPr>
        <p:grpSpPr>
          <a:xfrm>
            <a:off x="-25" y="0"/>
            <a:ext cx="12192000" cy="832200"/>
            <a:chOff x="-25" y="0"/>
            <a:chExt cx="12192000" cy="832200"/>
          </a:xfrm>
        </p:grpSpPr>
        <p:sp>
          <p:nvSpPr>
            <p:cNvPr id="130" name="Google Shape;130;p20"/>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20"/>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132" name="Google Shape;132;p20"/>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133" name="Google Shape;133;p20"/>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Montserrat Light"/>
                <a:ea typeface="Montserrat Light"/>
                <a:cs typeface="Montserrat Light"/>
                <a:sym typeface="Montserrat Light"/>
              </a:rPr>
              <a:t>Federal Guidance to Employers: Phase One</a:t>
            </a: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400">
              <a:solidFill>
                <a:schemeClr val="dk1"/>
              </a:solidFill>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body" idx="4294967295"/>
          </p:nvPr>
        </p:nvSpPr>
        <p:spPr>
          <a:xfrm>
            <a:off x="788700" y="1733500"/>
            <a:ext cx="5181900" cy="4739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n-US" sz="2000">
                <a:solidFill>
                  <a:srgbClr val="000000"/>
                </a:solidFill>
                <a:latin typeface="Montserrat SemiBold"/>
                <a:ea typeface="Montserrat SemiBold"/>
                <a:cs typeface="Montserrat SemiBold"/>
                <a:sym typeface="Montserrat SemiBold"/>
              </a:rPr>
              <a:t>Hand sanitizer available to employees and customer near doors and point of sale.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Employee training on proper wearing and disposal of gloves.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rgbClr val="000000"/>
                </a:solidFill>
                <a:latin typeface="Montserrat SemiBold"/>
                <a:ea typeface="Montserrat SemiBold"/>
                <a:cs typeface="Montserrat SemiBold"/>
                <a:sym typeface="Montserrat SemiBold"/>
              </a:rPr>
              <a:t>Team members wear masks per CDC guidelines (cloth if not sick or vulnerable population). </a:t>
            </a:r>
            <a:endParaRPr sz="2000">
              <a:solidFill>
                <a:srgbClr val="000000"/>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2100"/>
              </a:spcAft>
              <a:buNone/>
            </a:pPr>
            <a:r>
              <a:rPr lang="en-US" sz="2000">
                <a:solidFill>
                  <a:srgbClr val="000000"/>
                </a:solidFill>
                <a:latin typeface="Montserrat SemiBold"/>
                <a:ea typeface="Montserrat SemiBold"/>
                <a:cs typeface="Montserrat SemiBold"/>
                <a:sym typeface="Montserrat SemiBold"/>
              </a:rPr>
              <a:t>Team members are reminded daily to not touch their face and are trained on all hygiene and handwashing regulations. </a:t>
            </a:r>
            <a:endParaRPr sz="2000">
              <a:solidFill>
                <a:srgbClr val="000000"/>
              </a:solidFill>
              <a:latin typeface="Montserrat SemiBold"/>
              <a:ea typeface="Montserrat SemiBold"/>
              <a:cs typeface="Montserrat SemiBold"/>
              <a:sym typeface="Montserrat SemiBold"/>
            </a:endParaRPr>
          </a:p>
        </p:txBody>
      </p:sp>
      <p:sp>
        <p:nvSpPr>
          <p:cNvPr id="139" name="Google Shape;139;p21"/>
          <p:cNvSpPr txBox="1"/>
          <p:nvPr/>
        </p:nvSpPr>
        <p:spPr>
          <a:xfrm>
            <a:off x="6221350" y="1733500"/>
            <a:ext cx="5181900" cy="3597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None/>
            </a:pPr>
            <a:r>
              <a:rPr lang="en-US" sz="2000">
                <a:solidFill>
                  <a:schemeClr val="dk1"/>
                </a:solidFill>
                <a:latin typeface="Montserrat SemiBold"/>
                <a:ea typeface="Montserrat SemiBold"/>
                <a:cs typeface="Montserrat SemiBold"/>
                <a:sym typeface="Montserrat SemiBold"/>
              </a:rPr>
              <a:t>Establishment follow all local, state, and Federal guidelines on social distancing, including not allowing sick employees to work and guidelines on when they can return to work. </a:t>
            </a:r>
            <a:endParaRPr sz="2000">
              <a:solidFill>
                <a:schemeClr val="dk1"/>
              </a:solidFill>
              <a:latin typeface="Montserrat SemiBold"/>
              <a:ea typeface="Montserrat SemiBold"/>
              <a:cs typeface="Montserrat SemiBold"/>
              <a:sym typeface="Montserrat SemiBold"/>
            </a:endParaRPr>
          </a:p>
          <a:p>
            <a:pPr marL="0" lvl="0" indent="0" algn="just" rtl="0">
              <a:lnSpc>
                <a:spcPct val="90000"/>
              </a:lnSpc>
              <a:spcBef>
                <a:spcPts val="2100"/>
              </a:spcBef>
              <a:spcAft>
                <a:spcPts val="0"/>
              </a:spcAft>
              <a:buNone/>
            </a:pPr>
            <a:r>
              <a:rPr lang="en-US" sz="2000">
                <a:solidFill>
                  <a:schemeClr val="dk1"/>
                </a:solidFill>
                <a:latin typeface="Montserrat SemiBold"/>
                <a:ea typeface="Montserrat SemiBold"/>
                <a:cs typeface="Montserrat SemiBold"/>
                <a:sym typeface="Montserrat SemiBold"/>
              </a:rPr>
              <a:t>Enhanced cleaning and sanitation checklist completed as necessary:  </a:t>
            </a:r>
            <a:endParaRPr sz="2000">
              <a:solidFill>
                <a:schemeClr val="dk1"/>
              </a:solidFill>
              <a:latin typeface="Montserrat SemiBold"/>
              <a:ea typeface="Montserrat SemiBold"/>
              <a:cs typeface="Montserrat SemiBold"/>
              <a:sym typeface="Montserrat SemiBold"/>
            </a:endParaRPr>
          </a:p>
          <a:p>
            <a:pPr marL="457200" lvl="0" indent="-355600" algn="l" rtl="0">
              <a:lnSpc>
                <a:spcPct val="90000"/>
              </a:lnSpc>
              <a:spcBef>
                <a:spcPts val="2100"/>
              </a:spcBef>
              <a:spcAft>
                <a:spcPts val="0"/>
              </a:spcAft>
              <a:buClr>
                <a:schemeClr val="dk1"/>
              </a:buClr>
              <a:buSzPts val="2000"/>
              <a:buFont typeface="Montserrat SemiBold"/>
              <a:buChar char="●"/>
            </a:pPr>
            <a:r>
              <a:rPr lang="en-US" sz="2000">
                <a:solidFill>
                  <a:schemeClr val="dk1"/>
                </a:solidFill>
                <a:latin typeface="Montserrat SemiBold"/>
                <a:ea typeface="Montserrat SemiBold"/>
                <a:cs typeface="Montserrat SemiBold"/>
                <a:sym typeface="Montserrat SemiBold"/>
              </a:rPr>
              <a:t>Clean &amp; disinfect frequently touched surfaces such as tables, doorknobs, light switches, countertops, handles, desks, phones, keyboards, toilets, faucets, and sinks.</a:t>
            </a:r>
            <a:endParaRPr sz="2000">
              <a:solidFill>
                <a:schemeClr val="dk1"/>
              </a:solidFill>
              <a:latin typeface="Montserrat SemiBold"/>
              <a:ea typeface="Montserrat SemiBold"/>
              <a:cs typeface="Montserrat SemiBold"/>
              <a:sym typeface="Montserrat SemiBold"/>
            </a:endParaRPr>
          </a:p>
        </p:txBody>
      </p:sp>
      <p:grpSp>
        <p:nvGrpSpPr>
          <p:cNvPr id="140" name="Google Shape;140;p21"/>
          <p:cNvGrpSpPr/>
          <p:nvPr/>
        </p:nvGrpSpPr>
        <p:grpSpPr>
          <a:xfrm>
            <a:off x="-25" y="0"/>
            <a:ext cx="12192000" cy="832200"/>
            <a:chOff x="-25" y="0"/>
            <a:chExt cx="12192000" cy="832200"/>
          </a:xfrm>
        </p:grpSpPr>
        <p:sp>
          <p:nvSpPr>
            <p:cNvPr id="141" name="Google Shape;141;p21"/>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1"/>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143" name="Google Shape;143;p21"/>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
        <p:nvSpPr>
          <p:cNvPr id="144" name="Google Shape;144;p21"/>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Montserrat Light"/>
                <a:ea typeface="Montserrat Light"/>
                <a:cs typeface="Montserrat Light"/>
                <a:sym typeface="Montserrat Light"/>
              </a:rPr>
              <a:t>Changing Operations</a:t>
            </a:r>
            <a:endParaRPr sz="2400">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p:nvPr/>
        </p:nvSpPr>
        <p:spPr>
          <a:xfrm>
            <a:off x="390452" y="1170700"/>
            <a:ext cx="11411100" cy="5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Montserrat Light"/>
                <a:ea typeface="Montserrat Light"/>
                <a:cs typeface="Montserrat Light"/>
                <a:sym typeface="Montserrat Light"/>
              </a:rPr>
              <a:t>Changing Operations (cont’d)</a:t>
            </a: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Clr>
                <a:schemeClr val="dk1"/>
              </a:buClr>
              <a:buSzPts val="1100"/>
              <a:buFont typeface="Arial"/>
              <a:buNone/>
            </a:pP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2400">
              <a:latin typeface="Montserrat Light"/>
              <a:ea typeface="Montserrat Light"/>
              <a:cs typeface="Montserrat Light"/>
              <a:sym typeface="Montserrat Light"/>
            </a:endParaRPr>
          </a:p>
        </p:txBody>
      </p:sp>
      <p:sp>
        <p:nvSpPr>
          <p:cNvPr id="150" name="Google Shape;150;p22"/>
          <p:cNvSpPr txBox="1">
            <a:spLocks noGrp="1"/>
          </p:cNvSpPr>
          <p:nvPr>
            <p:ph type="body" idx="4294967295"/>
          </p:nvPr>
        </p:nvSpPr>
        <p:spPr>
          <a:xfrm>
            <a:off x="788700" y="1828525"/>
            <a:ext cx="10218900" cy="464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000">
                <a:solidFill>
                  <a:srgbClr val="000000"/>
                </a:solidFill>
                <a:latin typeface="Montserrat SemiBold"/>
                <a:ea typeface="Montserrat SemiBold"/>
                <a:cs typeface="Montserrat SemiBold"/>
                <a:sym typeface="Montserrat SemiBold"/>
              </a:rPr>
              <a:t>Evaluate and remove all unnecessary customer touch-points prior to reopening, including:</a:t>
            </a:r>
            <a:endParaRPr sz="2000">
              <a:solidFill>
                <a:srgbClr val="000000"/>
              </a:solidFill>
              <a:latin typeface="Montserrat SemiBold"/>
              <a:ea typeface="Montserrat SemiBold"/>
              <a:cs typeface="Montserrat SemiBold"/>
              <a:sym typeface="Montserrat SemiBold"/>
            </a:endParaRPr>
          </a:p>
          <a:p>
            <a:pPr marL="457200" lvl="0" indent="-355600" algn="l" rtl="0">
              <a:lnSpc>
                <a:spcPct val="90000"/>
              </a:lnSpc>
              <a:spcBef>
                <a:spcPts val="210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Do not use reusable menus</a:t>
            </a:r>
            <a:endParaRPr sz="2000">
              <a:solidFill>
                <a:srgbClr val="000000"/>
              </a:solidFill>
              <a:latin typeface="Montserrat SemiBold"/>
              <a:ea typeface="Montserrat SemiBold"/>
              <a:cs typeface="Montserrat SemiBold"/>
              <a:sym typeface="Montserrat SemiBold"/>
            </a:endParaRPr>
          </a:p>
          <a:p>
            <a:pPr marL="4572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Remove pamphlets </a:t>
            </a:r>
            <a:endParaRPr sz="2000">
              <a:solidFill>
                <a:srgbClr val="000000"/>
              </a:solidFill>
              <a:latin typeface="Montserrat SemiBold"/>
              <a:ea typeface="Montserrat SemiBold"/>
              <a:cs typeface="Montserrat SemiBold"/>
              <a:sym typeface="Montserrat SemiBold"/>
            </a:endParaRPr>
          </a:p>
          <a:p>
            <a:pPr marL="4572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Remove unnecessary surfaces from POS terminal </a:t>
            </a:r>
            <a:endParaRPr sz="2000">
              <a:solidFill>
                <a:srgbClr val="000000"/>
              </a:solidFill>
              <a:latin typeface="Montserrat SemiBold"/>
              <a:ea typeface="Montserrat SemiBold"/>
              <a:cs typeface="Montserrat SemiBold"/>
              <a:sym typeface="Montserrat SemiBold"/>
            </a:endParaRPr>
          </a:p>
          <a:p>
            <a:pPr marL="4572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Remove sample jars</a:t>
            </a:r>
            <a:endParaRPr sz="2000">
              <a:solidFill>
                <a:srgbClr val="000000"/>
              </a:solidFill>
              <a:latin typeface="Montserrat SemiBold"/>
              <a:ea typeface="Montserrat SemiBold"/>
              <a:cs typeface="Montserrat SemiBold"/>
              <a:sym typeface="Montserrat SemiBold"/>
            </a:endParaRPr>
          </a:p>
          <a:p>
            <a:pPr marL="457200" lvl="0" indent="-355600" algn="l" rtl="0">
              <a:lnSpc>
                <a:spcPct val="90000"/>
              </a:lnSpc>
              <a:spcBef>
                <a:spcPts val="0"/>
              </a:spcBef>
              <a:spcAft>
                <a:spcPts val="0"/>
              </a:spcAft>
              <a:buClr>
                <a:srgbClr val="000000"/>
              </a:buClr>
              <a:buSzPts val="2000"/>
              <a:buFont typeface="Montserrat SemiBold"/>
              <a:buChar char="●"/>
            </a:pPr>
            <a:r>
              <a:rPr lang="en-US" sz="2000">
                <a:solidFill>
                  <a:srgbClr val="000000"/>
                </a:solidFill>
                <a:latin typeface="Montserrat SemiBold"/>
                <a:ea typeface="Montserrat SemiBold"/>
                <a:cs typeface="Montserrat SemiBold"/>
                <a:sym typeface="Montserrat SemiBold"/>
              </a:rPr>
              <a:t>Remove testers (CBD)</a:t>
            </a:r>
            <a:endParaRPr sz="2000">
              <a:solidFill>
                <a:srgbClr val="000000"/>
              </a:solidFill>
              <a:latin typeface="Montserrat SemiBold"/>
              <a:ea typeface="Montserrat SemiBold"/>
              <a:cs typeface="Montserrat SemiBold"/>
              <a:sym typeface="Montserrat SemiBold"/>
            </a:endParaRPr>
          </a:p>
          <a:p>
            <a:pPr marL="0" lvl="0" indent="0" algn="l" rtl="0">
              <a:lnSpc>
                <a:spcPct val="90000"/>
              </a:lnSpc>
              <a:spcBef>
                <a:spcPts val="2100"/>
              </a:spcBef>
              <a:spcAft>
                <a:spcPts val="2100"/>
              </a:spcAft>
              <a:buNone/>
            </a:pPr>
            <a:r>
              <a:rPr lang="en-US" sz="2000">
                <a:solidFill>
                  <a:srgbClr val="000000"/>
                </a:solidFill>
                <a:latin typeface="Montserrat SemiBold"/>
                <a:ea typeface="Montserrat SemiBold"/>
                <a:cs typeface="Montserrat SemiBold"/>
                <a:sym typeface="Montserrat SemiBold"/>
              </a:rPr>
              <a:t>*These measures would be temporary up and until the spread of COVID-19 is no longer a concern. </a:t>
            </a:r>
            <a:endParaRPr sz="2000">
              <a:solidFill>
                <a:srgbClr val="000000"/>
              </a:solidFill>
              <a:latin typeface="Montserrat SemiBold"/>
              <a:ea typeface="Montserrat SemiBold"/>
              <a:cs typeface="Montserrat SemiBold"/>
              <a:sym typeface="Montserrat SemiBold"/>
            </a:endParaRPr>
          </a:p>
        </p:txBody>
      </p:sp>
      <p:sp>
        <p:nvSpPr>
          <p:cNvPr id="151" name="Google Shape;151;p22"/>
          <p:cNvSpPr txBox="1"/>
          <p:nvPr/>
        </p:nvSpPr>
        <p:spPr>
          <a:xfrm>
            <a:off x="6221350" y="1828525"/>
            <a:ext cx="5181900" cy="342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2100"/>
              </a:spcAft>
              <a:buNone/>
            </a:pPr>
            <a:endParaRPr sz="2000">
              <a:solidFill>
                <a:schemeClr val="dk1"/>
              </a:solidFill>
              <a:latin typeface="Montserrat SemiBold"/>
              <a:ea typeface="Montserrat SemiBold"/>
              <a:cs typeface="Montserrat SemiBold"/>
              <a:sym typeface="Montserrat SemiBold"/>
            </a:endParaRPr>
          </a:p>
        </p:txBody>
      </p:sp>
      <p:grpSp>
        <p:nvGrpSpPr>
          <p:cNvPr id="152" name="Google Shape;152;p22"/>
          <p:cNvGrpSpPr/>
          <p:nvPr/>
        </p:nvGrpSpPr>
        <p:grpSpPr>
          <a:xfrm>
            <a:off x="-25" y="0"/>
            <a:ext cx="12192000" cy="832200"/>
            <a:chOff x="-25" y="0"/>
            <a:chExt cx="12192000" cy="832200"/>
          </a:xfrm>
        </p:grpSpPr>
        <p:sp>
          <p:nvSpPr>
            <p:cNvPr id="153" name="Google Shape;153;p22"/>
            <p:cNvSpPr/>
            <p:nvPr/>
          </p:nvSpPr>
          <p:spPr>
            <a:xfrm>
              <a:off x="-25" y="0"/>
              <a:ext cx="12192000" cy="832200"/>
            </a:xfrm>
            <a:prstGeom prst="rect">
              <a:avLst/>
            </a:prstGeom>
            <a:solidFill>
              <a:srgbClr val="383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22"/>
            <p:cNvPicPr preferRelativeResize="0"/>
            <p:nvPr/>
          </p:nvPicPr>
          <p:blipFill>
            <a:blip r:embed="rId3">
              <a:alphaModFix/>
            </a:blip>
            <a:stretch>
              <a:fillRect/>
            </a:stretch>
          </p:blipFill>
          <p:spPr>
            <a:xfrm>
              <a:off x="271946" y="173176"/>
              <a:ext cx="1306978" cy="485850"/>
            </a:xfrm>
            <a:prstGeom prst="rect">
              <a:avLst/>
            </a:prstGeom>
            <a:noFill/>
            <a:ln>
              <a:noFill/>
            </a:ln>
          </p:spPr>
        </p:pic>
        <p:sp>
          <p:nvSpPr>
            <p:cNvPr id="155" name="Google Shape;155;p22"/>
            <p:cNvSpPr txBox="1"/>
            <p:nvPr/>
          </p:nvSpPr>
          <p:spPr>
            <a:xfrm>
              <a:off x="466650" y="247650"/>
              <a:ext cx="11411100" cy="33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rgbClr val="FFFFFF"/>
                  </a:solidFill>
                  <a:latin typeface="Montserrat Light"/>
                  <a:ea typeface="Montserrat Light"/>
                  <a:cs typeface="Montserrat Light"/>
                  <a:sym typeface="Montserrat Light"/>
                </a:rPr>
                <a:t>NVDISPENSE.COM</a:t>
              </a:r>
              <a:endParaRPr>
                <a:solidFill>
                  <a:srgbClr val="FFFFFF"/>
                </a:solidFill>
                <a:latin typeface="Montserrat Light"/>
                <a:ea typeface="Montserrat Light"/>
                <a:cs typeface="Montserrat Light"/>
                <a:sym typeface="Montserrat Light"/>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1175</Words>
  <Application>Microsoft Macintosh PowerPoint</Application>
  <PresentationFormat>Widescreen</PresentationFormat>
  <Paragraphs>132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Montserrat ExtraBold</vt:lpstr>
      <vt:lpstr>Montserrat SemiBold</vt:lpstr>
      <vt:lpstr>Montserrat</vt:lpstr>
      <vt:lpstr>Arial</vt:lpstr>
      <vt:lpstr>Montserrat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Scott Nielson</cp:lastModifiedBy>
  <cp:revision>1</cp:revision>
  <dcterms:modified xsi:type="dcterms:W3CDTF">2020-04-27T20:27:34Z</dcterms:modified>
</cp:coreProperties>
</file>